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2" r:id="rId1"/>
  </p:sldMasterIdLst>
  <p:notesMasterIdLst>
    <p:notesMasterId r:id="rId15"/>
  </p:notesMasterIdLst>
  <p:sldIdLst>
    <p:sldId id="256" r:id="rId2"/>
    <p:sldId id="258" r:id="rId3"/>
    <p:sldId id="257" r:id="rId4"/>
    <p:sldId id="259" r:id="rId5"/>
    <p:sldId id="260" r:id="rId6"/>
    <p:sldId id="262" r:id="rId7"/>
    <p:sldId id="263" r:id="rId8"/>
    <p:sldId id="264" r:id="rId9"/>
    <p:sldId id="265" r:id="rId10"/>
    <p:sldId id="266" r:id="rId11"/>
    <p:sldId id="267" r:id="rId12"/>
    <p:sldId id="268" r:id="rId13"/>
    <p:sldId id="26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D928"/>
    <a:srgbClr val="0E033F"/>
    <a:srgbClr val="800000"/>
    <a:srgbClr val="FFFFFF"/>
    <a:srgbClr val="9A9996"/>
    <a:srgbClr val="000F2E"/>
    <a:srgbClr val="149E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32" autoAdjust="0"/>
  </p:normalViewPr>
  <p:slideViewPr>
    <p:cSldViewPr snapToGrid="0">
      <p:cViewPr varScale="1">
        <p:scale>
          <a:sx n="82" d="100"/>
          <a:sy n="82" d="100"/>
        </p:scale>
        <p:origin x="874"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eta Padma" userId="63b6f56f0a7b7a52" providerId="LiveId" clId="{16962FC8-E951-4AD0-924E-E36B93B61C3C}"/>
    <pc:docChg chg="custSel modSld modMainMaster">
      <pc:chgData name="Sweta Padma" userId="63b6f56f0a7b7a52" providerId="LiveId" clId="{16962FC8-E951-4AD0-924E-E36B93B61C3C}" dt="2021-04-24T16:25:33.347" v="853" actId="1076"/>
      <pc:docMkLst>
        <pc:docMk/>
      </pc:docMkLst>
      <pc:sldChg chg="modTransition">
        <pc:chgData name="Sweta Padma" userId="63b6f56f0a7b7a52" providerId="LiveId" clId="{16962FC8-E951-4AD0-924E-E36B93B61C3C}" dt="2021-04-11T15:20:54.967" v="84"/>
        <pc:sldMkLst>
          <pc:docMk/>
          <pc:sldMk cId="315545624" sldId="256"/>
        </pc:sldMkLst>
      </pc:sldChg>
      <pc:sldChg chg="modTransition">
        <pc:chgData name="Sweta Padma" userId="63b6f56f0a7b7a52" providerId="LiveId" clId="{16962FC8-E951-4AD0-924E-E36B93B61C3C}" dt="2021-04-11T15:21:50.379" v="94"/>
        <pc:sldMkLst>
          <pc:docMk/>
          <pc:sldMk cId="1943332287" sldId="257"/>
        </pc:sldMkLst>
      </pc:sldChg>
      <pc:sldChg chg="modSp mod modTransition">
        <pc:chgData name="Sweta Padma" userId="63b6f56f0a7b7a52" providerId="LiveId" clId="{16962FC8-E951-4AD0-924E-E36B93B61C3C}" dt="2021-04-24T16:17:28.620" v="847" actId="20577"/>
        <pc:sldMkLst>
          <pc:docMk/>
          <pc:sldMk cId="1978915343" sldId="258"/>
        </pc:sldMkLst>
        <pc:spChg chg="mod">
          <ac:chgData name="Sweta Padma" userId="63b6f56f0a7b7a52" providerId="LiveId" clId="{16962FC8-E951-4AD0-924E-E36B93B61C3C}" dt="2021-04-24T16:17:28.620" v="847" actId="20577"/>
          <ac:spMkLst>
            <pc:docMk/>
            <pc:sldMk cId="1978915343" sldId="258"/>
            <ac:spMk id="3" creationId="{30C5640E-5C9F-4FE5-8EA3-C947658A7F99}"/>
          </ac:spMkLst>
        </pc:spChg>
      </pc:sldChg>
      <pc:sldChg chg="modTransition">
        <pc:chgData name="Sweta Padma" userId="63b6f56f0a7b7a52" providerId="LiveId" clId="{16962FC8-E951-4AD0-924E-E36B93B61C3C}" dt="2021-04-11T15:22:08.060" v="99"/>
        <pc:sldMkLst>
          <pc:docMk/>
          <pc:sldMk cId="3221150854" sldId="259"/>
        </pc:sldMkLst>
      </pc:sldChg>
      <pc:sldChg chg="modSp mod modTransition modAnim">
        <pc:chgData name="Sweta Padma" userId="63b6f56f0a7b7a52" providerId="LiveId" clId="{16962FC8-E951-4AD0-924E-E36B93B61C3C}" dt="2021-04-19T09:35:28.098" v="316"/>
        <pc:sldMkLst>
          <pc:docMk/>
          <pc:sldMk cId="2750848828" sldId="260"/>
        </pc:sldMkLst>
        <pc:picChg chg="mod">
          <ac:chgData name="Sweta Padma" userId="63b6f56f0a7b7a52" providerId="LiveId" clId="{16962FC8-E951-4AD0-924E-E36B93B61C3C}" dt="2021-04-19T09:34:07.381" v="300" actId="1076"/>
          <ac:picMkLst>
            <pc:docMk/>
            <pc:sldMk cId="2750848828" sldId="260"/>
            <ac:picMk id="8" creationId="{0C8FC27F-1906-4D95-A6B5-AD99D168C916}"/>
          </ac:picMkLst>
        </pc:picChg>
      </pc:sldChg>
      <pc:sldChg chg="modTransition">
        <pc:chgData name="Sweta Padma" userId="63b6f56f0a7b7a52" providerId="LiveId" clId="{16962FC8-E951-4AD0-924E-E36B93B61C3C}" dt="2021-04-11T15:27:55.695" v="172"/>
        <pc:sldMkLst>
          <pc:docMk/>
          <pc:sldMk cId="3417693716" sldId="261"/>
        </pc:sldMkLst>
      </pc:sldChg>
      <pc:sldChg chg="modSp mod modTransition">
        <pc:chgData name="Sweta Padma" userId="63b6f56f0a7b7a52" providerId="LiveId" clId="{16962FC8-E951-4AD0-924E-E36B93B61C3C}" dt="2021-04-24T16:16:42.879" v="843" actId="20577"/>
        <pc:sldMkLst>
          <pc:docMk/>
          <pc:sldMk cId="1034078922" sldId="262"/>
        </pc:sldMkLst>
        <pc:spChg chg="mod">
          <ac:chgData name="Sweta Padma" userId="63b6f56f0a7b7a52" providerId="LiveId" clId="{16962FC8-E951-4AD0-924E-E36B93B61C3C}" dt="2021-04-24T16:10:04.780" v="424" actId="14100"/>
          <ac:spMkLst>
            <pc:docMk/>
            <pc:sldMk cId="1034078922" sldId="262"/>
            <ac:spMk id="2" creationId="{6F4DC91A-3639-455F-A96A-010F41CC22E2}"/>
          </ac:spMkLst>
        </pc:spChg>
        <pc:spChg chg="mod">
          <ac:chgData name="Sweta Padma" userId="63b6f56f0a7b7a52" providerId="LiveId" clId="{16962FC8-E951-4AD0-924E-E36B93B61C3C}" dt="2021-04-24T16:16:42.879" v="843" actId="20577"/>
          <ac:spMkLst>
            <pc:docMk/>
            <pc:sldMk cId="1034078922" sldId="262"/>
            <ac:spMk id="3" creationId="{E8C33A74-A729-4014-8E68-3ABE0D80DA05}"/>
          </ac:spMkLst>
        </pc:spChg>
      </pc:sldChg>
      <pc:sldChg chg="modSp mod modTransition setBg">
        <pc:chgData name="Sweta Padma" userId="63b6f56f0a7b7a52" providerId="LiveId" clId="{16962FC8-E951-4AD0-924E-E36B93B61C3C}" dt="2021-04-11T15:23:33.400" v="118"/>
        <pc:sldMkLst>
          <pc:docMk/>
          <pc:sldMk cId="1069413841" sldId="263"/>
        </pc:sldMkLst>
        <pc:spChg chg="mod">
          <ac:chgData name="Sweta Padma" userId="63b6f56f0a7b7a52" providerId="LiveId" clId="{16962FC8-E951-4AD0-924E-E36B93B61C3C}" dt="2021-04-11T14:55:38.073" v="3" actId="1076"/>
          <ac:spMkLst>
            <pc:docMk/>
            <pc:sldMk cId="1069413841" sldId="263"/>
            <ac:spMk id="2" creationId="{2969F1EE-DF61-45F6-9D3E-251BBFFD15E8}"/>
          </ac:spMkLst>
        </pc:spChg>
        <pc:spChg chg="mod">
          <ac:chgData name="Sweta Padma" userId="63b6f56f0a7b7a52" providerId="LiveId" clId="{16962FC8-E951-4AD0-924E-E36B93B61C3C}" dt="2021-04-11T14:57:57.414" v="47" actId="20577"/>
          <ac:spMkLst>
            <pc:docMk/>
            <pc:sldMk cId="1069413841" sldId="263"/>
            <ac:spMk id="3" creationId="{07AF3E5E-1578-4DFF-AB29-06522EF5EFE7}"/>
          </ac:spMkLst>
        </pc:spChg>
      </pc:sldChg>
      <pc:sldChg chg="modSp mod modTransition setBg">
        <pc:chgData name="Sweta Padma" userId="63b6f56f0a7b7a52" providerId="LiveId" clId="{16962FC8-E951-4AD0-924E-E36B93B61C3C}" dt="2021-04-11T15:38:17.540" v="178" actId="13926"/>
        <pc:sldMkLst>
          <pc:docMk/>
          <pc:sldMk cId="3458460806" sldId="264"/>
        </pc:sldMkLst>
        <pc:spChg chg="mod">
          <ac:chgData name="Sweta Padma" userId="63b6f56f0a7b7a52" providerId="LiveId" clId="{16962FC8-E951-4AD0-924E-E36B93B61C3C}" dt="2021-04-11T15:38:17.540" v="178" actId="13926"/>
          <ac:spMkLst>
            <pc:docMk/>
            <pc:sldMk cId="3458460806" sldId="264"/>
            <ac:spMk id="2" creationId="{95A52C72-9EE3-4E5C-A7E0-15BC780EFEFA}"/>
          </ac:spMkLst>
        </pc:spChg>
        <pc:spChg chg="mod">
          <ac:chgData name="Sweta Padma" userId="63b6f56f0a7b7a52" providerId="LiveId" clId="{16962FC8-E951-4AD0-924E-E36B93B61C3C}" dt="2021-04-11T15:37:51.202" v="177" actId="13926"/>
          <ac:spMkLst>
            <pc:docMk/>
            <pc:sldMk cId="3458460806" sldId="264"/>
            <ac:spMk id="3" creationId="{AB91D298-99C6-4429-960A-EB0DA8168ABD}"/>
          </ac:spMkLst>
        </pc:spChg>
      </pc:sldChg>
      <pc:sldChg chg="modTransition setBg">
        <pc:chgData name="Sweta Padma" userId="63b6f56f0a7b7a52" providerId="LiveId" clId="{16962FC8-E951-4AD0-924E-E36B93B61C3C}" dt="2021-04-11T15:24:40.445" v="133"/>
        <pc:sldMkLst>
          <pc:docMk/>
          <pc:sldMk cId="3059366384" sldId="265"/>
        </pc:sldMkLst>
      </pc:sldChg>
      <pc:sldChg chg="modTransition setBg">
        <pc:chgData name="Sweta Padma" userId="63b6f56f0a7b7a52" providerId="LiveId" clId="{16962FC8-E951-4AD0-924E-E36B93B61C3C}" dt="2021-04-11T15:25:12.670" v="136"/>
        <pc:sldMkLst>
          <pc:docMk/>
          <pc:sldMk cId="2898412549" sldId="266"/>
        </pc:sldMkLst>
      </pc:sldChg>
      <pc:sldChg chg="addSp delSp modSp mod modTransition setBg modAnim">
        <pc:chgData name="Sweta Padma" userId="63b6f56f0a7b7a52" providerId="LiveId" clId="{16962FC8-E951-4AD0-924E-E36B93B61C3C}" dt="2021-04-19T09:37:07.202" v="343"/>
        <pc:sldMkLst>
          <pc:docMk/>
          <pc:sldMk cId="2794877524" sldId="267"/>
        </pc:sldMkLst>
        <pc:spChg chg="mod">
          <ac:chgData name="Sweta Padma" userId="63b6f56f0a7b7a52" providerId="LiveId" clId="{16962FC8-E951-4AD0-924E-E36B93B61C3C}" dt="2021-04-11T15:46:10.403" v="283" actId="115"/>
          <ac:spMkLst>
            <pc:docMk/>
            <pc:sldMk cId="2794877524" sldId="267"/>
            <ac:spMk id="2" creationId="{3B4360FD-1683-4F3F-8100-237B4078E99D}"/>
          </ac:spMkLst>
        </pc:spChg>
        <pc:spChg chg="del mod">
          <ac:chgData name="Sweta Padma" userId="63b6f56f0a7b7a52" providerId="LiveId" clId="{16962FC8-E951-4AD0-924E-E36B93B61C3C}" dt="2021-04-11T15:41:03.319" v="267" actId="931"/>
          <ac:spMkLst>
            <pc:docMk/>
            <pc:sldMk cId="2794877524" sldId="267"/>
            <ac:spMk id="3" creationId="{BBD05034-4FDE-4B40-878A-D24037E68843}"/>
          </ac:spMkLst>
        </pc:spChg>
        <pc:spChg chg="add del mod">
          <ac:chgData name="Sweta Padma" userId="63b6f56f0a7b7a52" providerId="LiveId" clId="{16962FC8-E951-4AD0-924E-E36B93B61C3C}" dt="2021-04-11T15:45:10.310" v="275"/>
          <ac:spMkLst>
            <pc:docMk/>
            <pc:sldMk cId="2794877524" sldId="267"/>
            <ac:spMk id="7" creationId="{8991A683-35E9-4DF4-8F84-E1623ACAC50C}"/>
          </ac:spMkLst>
        </pc:spChg>
        <pc:picChg chg="add del mod">
          <ac:chgData name="Sweta Padma" userId="63b6f56f0a7b7a52" providerId="LiveId" clId="{16962FC8-E951-4AD0-924E-E36B93B61C3C}" dt="2021-04-11T15:44:46.465" v="270" actId="478"/>
          <ac:picMkLst>
            <pc:docMk/>
            <pc:sldMk cId="2794877524" sldId="267"/>
            <ac:picMk id="5" creationId="{4AB3F117-B970-44B8-BAE1-FC2265257B93}"/>
          </ac:picMkLst>
        </pc:picChg>
        <pc:picChg chg="mod">
          <ac:chgData name="Sweta Padma" userId="63b6f56f0a7b7a52" providerId="LiveId" clId="{16962FC8-E951-4AD0-924E-E36B93B61C3C}" dt="2021-04-19T09:35:55.828" v="325" actId="1076"/>
          <ac:picMkLst>
            <pc:docMk/>
            <pc:sldMk cId="2794877524" sldId="267"/>
            <ac:picMk id="6" creationId="{10E1B06C-CD17-4F1D-8FDD-5865EAEEB828}"/>
          </ac:picMkLst>
        </pc:picChg>
        <pc:picChg chg="add mod">
          <ac:chgData name="Sweta Padma" userId="63b6f56f0a7b7a52" providerId="LiveId" clId="{16962FC8-E951-4AD0-924E-E36B93B61C3C}" dt="2021-04-11T15:46:16.214" v="284" actId="14100"/>
          <ac:picMkLst>
            <pc:docMk/>
            <pc:sldMk cId="2794877524" sldId="267"/>
            <ac:picMk id="9" creationId="{96DD5048-E3C2-4734-9713-B66852444148}"/>
          </ac:picMkLst>
        </pc:picChg>
        <pc:picChg chg="mod">
          <ac:chgData name="Sweta Padma" userId="63b6f56f0a7b7a52" providerId="LiveId" clId="{16962FC8-E951-4AD0-924E-E36B93B61C3C}" dt="2021-04-19T09:37:05.713" v="342" actId="1076"/>
          <ac:picMkLst>
            <pc:docMk/>
            <pc:sldMk cId="2794877524" sldId="267"/>
            <ac:picMk id="11" creationId="{BA852A64-FA08-4F78-B014-4744C095AC9A}"/>
          </ac:picMkLst>
        </pc:picChg>
      </pc:sldChg>
      <pc:sldChg chg="modSp mod modTransition setBg">
        <pc:chgData name="Sweta Padma" userId="63b6f56f0a7b7a52" providerId="LiveId" clId="{16962FC8-E951-4AD0-924E-E36B93B61C3C}" dt="2021-04-24T16:25:33.347" v="853" actId="1076"/>
        <pc:sldMkLst>
          <pc:docMk/>
          <pc:sldMk cId="2764080738" sldId="268"/>
        </pc:sldMkLst>
        <pc:spChg chg="mod">
          <ac:chgData name="Sweta Padma" userId="63b6f56f0a7b7a52" providerId="LiveId" clId="{16962FC8-E951-4AD0-924E-E36B93B61C3C}" dt="2021-04-24T16:25:33.347" v="853" actId="1076"/>
          <ac:spMkLst>
            <pc:docMk/>
            <pc:sldMk cId="2764080738" sldId="268"/>
            <ac:spMk id="3" creationId="{833202FA-3EC6-4BA0-9876-6397A5EC1AF9}"/>
          </ac:spMkLst>
        </pc:spChg>
      </pc:sldChg>
      <pc:sldMasterChg chg="modTransition modSldLayout">
        <pc:chgData name="Sweta Padma" userId="63b6f56f0a7b7a52" providerId="LiveId" clId="{16962FC8-E951-4AD0-924E-E36B93B61C3C}" dt="2021-04-11T15:20:04.135" v="78"/>
        <pc:sldMasterMkLst>
          <pc:docMk/>
          <pc:sldMasterMk cId="1685170067" sldId="2147483892"/>
        </pc:sldMasterMkLst>
        <pc:sldLayoutChg chg="modTransition">
          <pc:chgData name="Sweta Padma" userId="63b6f56f0a7b7a52" providerId="LiveId" clId="{16962FC8-E951-4AD0-924E-E36B93B61C3C}" dt="2021-04-11T15:20:04.135" v="78"/>
          <pc:sldLayoutMkLst>
            <pc:docMk/>
            <pc:sldMasterMk cId="1685170067" sldId="2147483892"/>
            <pc:sldLayoutMk cId="1336266410" sldId="2147483893"/>
          </pc:sldLayoutMkLst>
        </pc:sldLayoutChg>
        <pc:sldLayoutChg chg="modTransition">
          <pc:chgData name="Sweta Padma" userId="63b6f56f0a7b7a52" providerId="LiveId" clId="{16962FC8-E951-4AD0-924E-E36B93B61C3C}" dt="2021-04-11T15:20:04.135" v="78"/>
          <pc:sldLayoutMkLst>
            <pc:docMk/>
            <pc:sldMasterMk cId="1685170067" sldId="2147483892"/>
            <pc:sldLayoutMk cId="4227010654" sldId="2147483894"/>
          </pc:sldLayoutMkLst>
        </pc:sldLayoutChg>
        <pc:sldLayoutChg chg="modTransition">
          <pc:chgData name="Sweta Padma" userId="63b6f56f0a7b7a52" providerId="LiveId" clId="{16962FC8-E951-4AD0-924E-E36B93B61C3C}" dt="2021-04-11T15:20:04.135" v="78"/>
          <pc:sldLayoutMkLst>
            <pc:docMk/>
            <pc:sldMasterMk cId="1685170067" sldId="2147483892"/>
            <pc:sldLayoutMk cId="317273191" sldId="2147483895"/>
          </pc:sldLayoutMkLst>
        </pc:sldLayoutChg>
        <pc:sldLayoutChg chg="modTransition">
          <pc:chgData name="Sweta Padma" userId="63b6f56f0a7b7a52" providerId="LiveId" clId="{16962FC8-E951-4AD0-924E-E36B93B61C3C}" dt="2021-04-11T15:20:04.135" v="78"/>
          <pc:sldLayoutMkLst>
            <pc:docMk/>
            <pc:sldMasterMk cId="1685170067" sldId="2147483892"/>
            <pc:sldLayoutMk cId="3514326795" sldId="2147483896"/>
          </pc:sldLayoutMkLst>
        </pc:sldLayoutChg>
        <pc:sldLayoutChg chg="modTransition">
          <pc:chgData name="Sweta Padma" userId="63b6f56f0a7b7a52" providerId="LiveId" clId="{16962FC8-E951-4AD0-924E-E36B93B61C3C}" dt="2021-04-11T15:20:04.135" v="78"/>
          <pc:sldLayoutMkLst>
            <pc:docMk/>
            <pc:sldMasterMk cId="1685170067" sldId="2147483892"/>
            <pc:sldLayoutMk cId="1692155736" sldId="2147483897"/>
          </pc:sldLayoutMkLst>
        </pc:sldLayoutChg>
        <pc:sldLayoutChg chg="modTransition">
          <pc:chgData name="Sweta Padma" userId="63b6f56f0a7b7a52" providerId="LiveId" clId="{16962FC8-E951-4AD0-924E-E36B93B61C3C}" dt="2021-04-11T15:20:04.135" v="78"/>
          <pc:sldLayoutMkLst>
            <pc:docMk/>
            <pc:sldMasterMk cId="1685170067" sldId="2147483892"/>
            <pc:sldLayoutMk cId="1941240044" sldId="2147483898"/>
          </pc:sldLayoutMkLst>
        </pc:sldLayoutChg>
        <pc:sldLayoutChg chg="modTransition">
          <pc:chgData name="Sweta Padma" userId="63b6f56f0a7b7a52" providerId="LiveId" clId="{16962FC8-E951-4AD0-924E-E36B93B61C3C}" dt="2021-04-11T15:20:04.135" v="78"/>
          <pc:sldLayoutMkLst>
            <pc:docMk/>
            <pc:sldMasterMk cId="1685170067" sldId="2147483892"/>
            <pc:sldLayoutMk cId="3174805487" sldId="2147483899"/>
          </pc:sldLayoutMkLst>
        </pc:sldLayoutChg>
        <pc:sldLayoutChg chg="modTransition">
          <pc:chgData name="Sweta Padma" userId="63b6f56f0a7b7a52" providerId="LiveId" clId="{16962FC8-E951-4AD0-924E-E36B93B61C3C}" dt="2021-04-11T15:20:04.135" v="78"/>
          <pc:sldLayoutMkLst>
            <pc:docMk/>
            <pc:sldMasterMk cId="1685170067" sldId="2147483892"/>
            <pc:sldLayoutMk cId="887582273" sldId="2147483900"/>
          </pc:sldLayoutMkLst>
        </pc:sldLayoutChg>
        <pc:sldLayoutChg chg="modTransition">
          <pc:chgData name="Sweta Padma" userId="63b6f56f0a7b7a52" providerId="LiveId" clId="{16962FC8-E951-4AD0-924E-E36B93B61C3C}" dt="2021-04-11T15:20:04.135" v="78"/>
          <pc:sldLayoutMkLst>
            <pc:docMk/>
            <pc:sldMasterMk cId="1685170067" sldId="2147483892"/>
            <pc:sldLayoutMk cId="3831204157" sldId="2147483901"/>
          </pc:sldLayoutMkLst>
        </pc:sldLayoutChg>
        <pc:sldLayoutChg chg="modTransition">
          <pc:chgData name="Sweta Padma" userId="63b6f56f0a7b7a52" providerId="LiveId" clId="{16962FC8-E951-4AD0-924E-E36B93B61C3C}" dt="2021-04-11T15:20:04.135" v="78"/>
          <pc:sldLayoutMkLst>
            <pc:docMk/>
            <pc:sldMasterMk cId="1685170067" sldId="2147483892"/>
            <pc:sldLayoutMk cId="3724341709" sldId="2147483902"/>
          </pc:sldLayoutMkLst>
        </pc:sldLayoutChg>
        <pc:sldLayoutChg chg="modTransition">
          <pc:chgData name="Sweta Padma" userId="63b6f56f0a7b7a52" providerId="LiveId" clId="{16962FC8-E951-4AD0-924E-E36B93B61C3C}" dt="2021-04-11T15:20:04.135" v="78"/>
          <pc:sldLayoutMkLst>
            <pc:docMk/>
            <pc:sldMasterMk cId="1685170067" sldId="2147483892"/>
            <pc:sldLayoutMk cId="2145645332" sldId="214748390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D0BD79-EDCF-498E-90D2-CEA8EDB0B491}" type="datetimeFigureOut">
              <a:rPr lang="en-IN" smtClean="0"/>
              <a:t>24-04-2021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49F1B7-3018-457E-B92A-8AA401141C5A}" type="slidenum">
              <a:rPr lang="en-IN" smtClean="0"/>
              <a:t>‹#›</a:t>
            </a:fld>
            <a:endParaRPr lang="en-IN"/>
          </a:p>
        </p:txBody>
      </p:sp>
    </p:spTree>
    <p:extLst>
      <p:ext uri="{BB962C8B-B14F-4D97-AF65-F5344CB8AC3E}">
        <p14:creationId xmlns:p14="http://schemas.microsoft.com/office/powerpoint/2010/main" val="2813491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B49F1B7-3018-457E-B92A-8AA401141C5A}" type="slidenum">
              <a:rPr lang="en-IN" smtClean="0"/>
              <a:t>1</a:t>
            </a:fld>
            <a:endParaRPr lang="en-IN"/>
          </a:p>
        </p:txBody>
      </p:sp>
    </p:spTree>
    <p:extLst>
      <p:ext uri="{BB962C8B-B14F-4D97-AF65-F5344CB8AC3E}">
        <p14:creationId xmlns:p14="http://schemas.microsoft.com/office/powerpoint/2010/main" val="4029813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F34CF5-9500-4A37-A733-2F794565B974}" type="datetimeFigureOut">
              <a:rPr lang="en-IN" smtClean="0"/>
              <a:t>24-04-2021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rIns="45720"/>
          <a:lstStyle/>
          <a:p>
            <a:fld id="{8D49B6E3-903C-4552-A241-77161FB17E61}" type="slidenum">
              <a:rPr lang="en-IN" smtClean="0"/>
              <a:t>‹#›</a:t>
            </a:fld>
            <a:endParaRPr lang="en-IN"/>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336266410"/>
      </p:ext>
    </p:extLst>
  </p:cSld>
  <p:clrMapOvr>
    <a:masterClrMapping/>
  </p:clrMapOvr>
  <mc:AlternateContent xmlns:mc="http://schemas.openxmlformats.org/markup-compatibility/2006" xmlns:p14="http://schemas.microsoft.com/office/powerpoint/2010/main">
    <mc:Choice Requires="p14">
      <p:transition spd="slow" p14:dur="2000">
        <p:cover/>
      </p:transition>
    </mc:Choice>
    <mc:Fallback xmlns="">
      <p:transition spd="slow">
        <p:cover/>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F34CF5-9500-4A37-A733-2F794565B974}" type="datetimeFigureOut">
              <a:rPr lang="en-IN" smtClean="0"/>
              <a:t>24-04-2021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49B6E3-903C-4552-A241-77161FB17E61}" type="slidenum">
              <a:rPr lang="en-IN" smtClean="0"/>
              <a:t>‹#›</a:t>
            </a:fld>
            <a:endParaRPr lang="en-IN"/>
          </a:p>
        </p:txBody>
      </p:sp>
    </p:spTree>
    <p:extLst>
      <p:ext uri="{BB962C8B-B14F-4D97-AF65-F5344CB8AC3E}">
        <p14:creationId xmlns:p14="http://schemas.microsoft.com/office/powerpoint/2010/main" val="3724341709"/>
      </p:ext>
    </p:extLst>
  </p:cSld>
  <p:clrMapOvr>
    <a:masterClrMapping/>
  </p:clrMapOvr>
  <mc:AlternateContent xmlns:mc="http://schemas.openxmlformats.org/markup-compatibility/2006" xmlns:p14="http://schemas.microsoft.com/office/powerpoint/2010/main">
    <mc:Choice Requires="p14">
      <p:transition spd="slow" p14:dur="2000">
        <p:cover/>
      </p:transition>
    </mc:Choice>
    <mc:Fallback xmlns="">
      <p:transition spd="slow">
        <p:cove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F34CF5-9500-4A37-A733-2F794565B974}" type="datetimeFigureOut">
              <a:rPr lang="en-IN" smtClean="0"/>
              <a:t>24-04-2021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49B6E3-903C-4552-A241-77161FB17E61}" type="slidenum">
              <a:rPr lang="en-IN" smtClean="0"/>
              <a:t>‹#›</a:t>
            </a:fld>
            <a:endParaRPr lang="en-IN"/>
          </a:p>
        </p:txBody>
      </p:sp>
    </p:spTree>
    <p:extLst>
      <p:ext uri="{BB962C8B-B14F-4D97-AF65-F5344CB8AC3E}">
        <p14:creationId xmlns:p14="http://schemas.microsoft.com/office/powerpoint/2010/main" val="2145645332"/>
      </p:ext>
    </p:extLst>
  </p:cSld>
  <p:clrMapOvr>
    <a:masterClrMapping/>
  </p:clrMapOvr>
  <mc:AlternateContent xmlns:mc="http://schemas.openxmlformats.org/markup-compatibility/2006" xmlns:p14="http://schemas.microsoft.com/office/powerpoint/2010/main">
    <mc:Choice Requires="p14">
      <p:transition spd="slow" p14:dur="2000">
        <p:cover/>
      </p:transition>
    </mc:Choice>
    <mc:Fallback xmlns="">
      <p:transition spd="slow">
        <p:cov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F34CF5-9500-4A37-A733-2F794565B974}" type="datetimeFigureOut">
              <a:rPr lang="en-IN" smtClean="0"/>
              <a:t>24-04-2021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49B6E3-903C-4552-A241-77161FB17E61}" type="slidenum">
              <a:rPr lang="en-IN" smtClean="0"/>
              <a:t>‹#›</a:t>
            </a:fld>
            <a:endParaRPr lang="en-IN"/>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227010654"/>
      </p:ext>
    </p:extLst>
  </p:cSld>
  <p:clrMapOvr>
    <a:masterClrMapping/>
  </p:clrMapOvr>
  <mc:AlternateContent xmlns:mc="http://schemas.openxmlformats.org/markup-compatibility/2006" xmlns:p14="http://schemas.microsoft.com/office/powerpoint/2010/main">
    <mc:Choice Requires="p14">
      <p:transition spd="slow" p14:dur="2000">
        <p:cover/>
      </p:transition>
    </mc:Choice>
    <mc:Fallback xmlns="">
      <p:transition spd="slow">
        <p:cov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F34CF5-9500-4A37-A733-2F794565B974}" type="datetimeFigureOut">
              <a:rPr lang="en-IN" smtClean="0"/>
              <a:t>24-04-2021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49B6E3-903C-4552-A241-77161FB17E61}" type="slidenum">
              <a:rPr lang="en-IN" smtClean="0"/>
              <a:t>‹#›</a:t>
            </a:fld>
            <a:endParaRPr lang="en-IN"/>
          </a:p>
        </p:txBody>
      </p:sp>
    </p:spTree>
    <p:extLst>
      <p:ext uri="{BB962C8B-B14F-4D97-AF65-F5344CB8AC3E}">
        <p14:creationId xmlns:p14="http://schemas.microsoft.com/office/powerpoint/2010/main" val="317273191"/>
      </p:ext>
    </p:extLst>
  </p:cSld>
  <p:clrMapOvr>
    <a:masterClrMapping/>
  </p:clrMapOvr>
  <mc:AlternateContent xmlns:mc="http://schemas.openxmlformats.org/markup-compatibility/2006" xmlns:p14="http://schemas.microsoft.com/office/powerpoint/2010/main">
    <mc:Choice Requires="p14">
      <p:transition spd="slow" p14:dur="2000">
        <p:cover/>
      </p:transition>
    </mc:Choice>
    <mc:Fallback xmlns="">
      <p:transition spd="slow">
        <p:cove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F34CF5-9500-4A37-A733-2F794565B974}" type="datetimeFigureOut">
              <a:rPr lang="en-IN" smtClean="0"/>
              <a:t>24-04-2021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49B6E3-903C-4552-A241-77161FB17E61}" type="slidenum">
              <a:rPr lang="en-IN" smtClean="0"/>
              <a:t>‹#›</a:t>
            </a:fld>
            <a:endParaRPr lang="en-IN"/>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514326795"/>
      </p:ext>
    </p:extLst>
  </p:cSld>
  <p:clrMapOvr>
    <a:masterClrMapping/>
  </p:clrMapOvr>
  <mc:AlternateContent xmlns:mc="http://schemas.openxmlformats.org/markup-compatibility/2006" xmlns:p14="http://schemas.microsoft.com/office/powerpoint/2010/main">
    <mc:Choice Requires="p14">
      <p:transition spd="slow" p14:dur="2000">
        <p:cover/>
      </p:transition>
    </mc:Choice>
    <mc:Fallback xmlns="">
      <p:transition spd="slow">
        <p:cove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F34CF5-9500-4A37-A733-2F794565B974}" type="datetimeFigureOut">
              <a:rPr lang="en-IN" smtClean="0"/>
              <a:t>24-04-2021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D49B6E3-903C-4552-A241-77161FB17E61}" type="slidenum">
              <a:rPr lang="en-IN" smtClean="0"/>
              <a:t>‹#›</a:t>
            </a:fld>
            <a:endParaRPr lang="en-IN"/>
          </a:p>
        </p:txBody>
      </p:sp>
    </p:spTree>
    <p:extLst>
      <p:ext uri="{BB962C8B-B14F-4D97-AF65-F5344CB8AC3E}">
        <p14:creationId xmlns:p14="http://schemas.microsoft.com/office/powerpoint/2010/main" val="1692155736"/>
      </p:ext>
    </p:extLst>
  </p:cSld>
  <p:clrMapOvr>
    <a:masterClrMapping/>
  </p:clrMapOvr>
  <mc:AlternateContent xmlns:mc="http://schemas.openxmlformats.org/markup-compatibility/2006" xmlns:p14="http://schemas.microsoft.com/office/powerpoint/2010/main">
    <mc:Choice Requires="p14">
      <p:transition spd="slow" p14:dur="2000">
        <p:cover/>
      </p:transition>
    </mc:Choice>
    <mc:Fallback xmlns="">
      <p:transition spd="slow">
        <p:cove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F34CF5-9500-4A37-A733-2F794565B974}" type="datetimeFigureOut">
              <a:rPr lang="en-IN" smtClean="0"/>
              <a:t>24-04-2021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D49B6E3-903C-4552-A241-77161FB17E61}" type="slidenum">
              <a:rPr lang="en-IN" smtClean="0"/>
              <a:t>‹#›</a:t>
            </a:fld>
            <a:endParaRPr lang="en-IN"/>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941240044"/>
      </p:ext>
    </p:extLst>
  </p:cSld>
  <p:clrMapOvr>
    <a:masterClrMapping/>
  </p:clrMapOvr>
  <mc:AlternateContent xmlns:mc="http://schemas.openxmlformats.org/markup-compatibility/2006" xmlns:p14="http://schemas.microsoft.com/office/powerpoint/2010/main">
    <mc:Choice Requires="p14">
      <p:transition spd="slow" p14:dur="2000">
        <p:cover/>
      </p:transition>
    </mc:Choice>
    <mc:Fallback xmlns="">
      <p:transition spd="slow">
        <p:cove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F9F34CF5-9500-4A37-A733-2F794565B974}" type="datetimeFigureOut">
              <a:rPr lang="en-IN" smtClean="0"/>
              <a:t>24-04-2021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D49B6E3-903C-4552-A241-77161FB17E61}" type="slidenum">
              <a:rPr lang="en-IN" smtClean="0"/>
              <a:t>‹#›</a:t>
            </a:fld>
            <a:endParaRPr lang="en-IN"/>
          </a:p>
        </p:txBody>
      </p:sp>
    </p:spTree>
    <p:extLst>
      <p:ext uri="{BB962C8B-B14F-4D97-AF65-F5344CB8AC3E}">
        <p14:creationId xmlns:p14="http://schemas.microsoft.com/office/powerpoint/2010/main" val="3174805487"/>
      </p:ext>
    </p:extLst>
  </p:cSld>
  <p:clrMapOvr>
    <a:masterClrMapping/>
  </p:clrMapOvr>
  <mc:AlternateContent xmlns:mc="http://schemas.openxmlformats.org/markup-compatibility/2006" xmlns:p14="http://schemas.microsoft.com/office/powerpoint/2010/main">
    <mc:Choice Requires="p14">
      <p:transition spd="slow" p14:dur="2000">
        <p:cover/>
      </p:transition>
    </mc:Choice>
    <mc:Fallback xmlns="">
      <p:transition spd="slow">
        <p:cove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F34CF5-9500-4A37-A733-2F794565B974}" type="datetimeFigureOut">
              <a:rPr lang="en-IN" smtClean="0"/>
              <a:t>24-04-2021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49B6E3-903C-4552-A241-77161FB17E61}" type="slidenum">
              <a:rPr lang="en-IN" smtClean="0"/>
              <a:t>‹#›</a:t>
            </a:fld>
            <a:endParaRPr lang="en-IN"/>
          </a:p>
        </p:txBody>
      </p:sp>
    </p:spTree>
    <p:extLst>
      <p:ext uri="{BB962C8B-B14F-4D97-AF65-F5344CB8AC3E}">
        <p14:creationId xmlns:p14="http://schemas.microsoft.com/office/powerpoint/2010/main" val="887582273"/>
      </p:ext>
    </p:extLst>
  </p:cSld>
  <p:clrMapOvr>
    <a:masterClrMapping/>
  </p:clrMapOvr>
  <mc:AlternateContent xmlns:mc="http://schemas.openxmlformats.org/markup-compatibility/2006" xmlns:p14="http://schemas.microsoft.com/office/powerpoint/2010/main">
    <mc:Choice Requires="p14">
      <p:transition spd="slow" p14:dur="2000">
        <p:cover/>
      </p:transition>
    </mc:Choice>
    <mc:Fallback xmlns="">
      <p:transition spd="slow">
        <p:cove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F34CF5-9500-4A37-A733-2F794565B974}" type="datetimeFigureOut">
              <a:rPr lang="en-IN" smtClean="0"/>
              <a:t>24-04-2021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49B6E3-903C-4552-A241-77161FB17E61}" type="slidenum">
              <a:rPr lang="en-IN" smtClean="0"/>
              <a:t>‹#›</a:t>
            </a:fld>
            <a:endParaRPr lang="en-IN"/>
          </a:p>
        </p:txBody>
      </p:sp>
    </p:spTree>
    <p:extLst>
      <p:ext uri="{BB962C8B-B14F-4D97-AF65-F5344CB8AC3E}">
        <p14:creationId xmlns:p14="http://schemas.microsoft.com/office/powerpoint/2010/main" val="3831204157"/>
      </p:ext>
    </p:extLst>
  </p:cSld>
  <p:clrMapOvr>
    <a:masterClrMapping/>
  </p:clrMapOvr>
  <mc:AlternateContent xmlns:mc="http://schemas.openxmlformats.org/markup-compatibility/2006" xmlns:p14="http://schemas.microsoft.com/office/powerpoint/2010/main">
    <mc:Choice Requires="p14">
      <p:transition spd="slow" p14:dur="2000">
        <p:cover/>
      </p:transition>
    </mc:Choice>
    <mc:Fallback xmlns="">
      <p:transition spd="slow">
        <p:cover/>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F9F34CF5-9500-4A37-A733-2F794565B974}" type="datetimeFigureOut">
              <a:rPr lang="en-IN" smtClean="0"/>
              <a:t>24-04-2021</a:t>
            </a:fld>
            <a:endParaRPr lang="en-IN"/>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8D49B6E3-903C-4552-A241-77161FB17E61}" type="slidenum">
              <a:rPr lang="en-IN" smtClean="0"/>
              <a:t>‹#›</a:t>
            </a:fld>
            <a:endParaRPr lang="en-IN"/>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5170067"/>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mc:AlternateContent xmlns:mc="http://schemas.openxmlformats.org/markup-compatibility/2006" xmlns:p14="http://schemas.microsoft.com/office/powerpoint/2010/main">
    <mc:Choice Requires="p14">
      <p:transition spd="slow" p14:dur="2000">
        <p:cover/>
      </p:transition>
    </mc:Choice>
    <mc:Fallback xmlns="">
      <p:transition spd="slow">
        <p:cover/>
      </p:transition>
    </mc:Fallback>
  </mc:AlternateConten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www.allwhitebackground.com/dark-background-images.html"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pexels.com/photo/background-color-colorful-background-colour-1701412/"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allwhitebackground.com/powerpoint-background.html" TargetMode="External"/><Relationship Id="rId7" Type="http://schemas.openxmlformats.org/officeDocument/2006/relationships/image" Target="../media/image22.pn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hyperlink" Target="http://www.allwhitebackground.com/aesthetic-sky-wallpapers.html" TargetMode="External"/><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opensource.com/life/15/11/thank-you"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atodorov.org/blog/2017/05/28/top-7-lessons-from-134-books/"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bdosn.org/events/event/unveiling-the-secret-through-machine-learning"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s.wikipedia.org/wiki/Python_Software_Foundation_Licens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ketchfab.com/3d-models/school-anime-e110fb9da7404951889d750fce0b11ea" TargetMode="Externa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www.medicalgraphics.de/en/component/joomgallery/organs/heart-coronary-arteries.html"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allwhitebackground.com/orange-background.html" TargetMode="External"/><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s://www.freepngimg.com/png/37386-balloons" TargetMode="Externa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ggwash.org/view/37603/heres-a-school-by-school-look-at-dcs-high-school-graduation-rates" TargetMode="External"/><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lassroom-aid.com/2014/09/12/ab-testing-for-developing-learning-programs/" TargetMode="External"/><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576AC-A901-4CDF-AF05-63B5FB8179B0}"/>
              </a:ext>
            </a:extLst>
          </p:cNvPr>
          <p:cNvSpPr>
            <a:spLocks noGrp="1"/>
          </p:cNvSpPr>
          <p:nvPr>
            <p:ph type="ctrTitle"/>
          </p:nvPr>
        </p:nvSpPr>
        <p:spPr>
          <a:xfrm>
            <a:off x="1974121" y="1763486"/>
            <a:ext cx="9134669" cy="597159"/>
          </a:xfrm>
          <a:effectLst>
            <a:outerShdw blurRad="63500" sx="102000" sy="102000" algn="ctr" rotWithShape="0">
              <a:prstClr val="black">
                <a:alpha val="40000"/>
              </a:prstClr>
            </a:outerShdw>
          </a:effectLst>
        </p:spPr>
        <p:txBody>
          <a:bodyPr>
            <a:noAutofit/>
          </a:bodyPr>
          <a:lstStyle/>
          <a:p>
            <a:pPr algn="l"/>
            <a:r>
              <a:rPr lang="en-US" sz="2800" b="1" dirty="0">
                <a:solidFill>
                  <a:srgbClr val="05D928"/>
                </a:solidFill>
                <a:latin typeface="Times New Roman" panose="02020603050405020304" pitchFamily="18" charset="0"/>
                <a:cs typeface="Times New Roman" panose="02020603050405020304" pitchFamily="18" charset="0"/>
              </a:rPr>
              <a:t>ML PROJECT – HEART DISEASE CLASSIFICATION</a:t>
            </a:r>
            <a:endParaRPr lang="en-IN" sz="2800" b="1" dirty="0">
              <a:solidFill>
                <a:srgbClr val="05D928"/>
              </a:solidFill>
              <a:latin typeface="Times New Roman" panose="02020603050405020304" pitchFamily="18" charset="0"/>
              <a:cs typeface="Times New Roman" panose="02020603050405020304" pitchFamily="18" charset="0"/>
            </a:endParaRPr>
          </a:p>
        </p:txBody>
      </p:sp>
      <p:sp>
        <p:nvSpPr>
          <p:cNvPr id="4" name="Subtitle 3">
            <a:extLst>
              <a:ext uri="{FF2B5EF4-FFF2-40B4-BE49-F238E27FC236}">
                <a16:creationId xmlns:a16="http://schemas.microsoft.com/office/drawing/2014/main" id="{88C878A7-2D31-43F3-96BA-D96CE3874627}"/>
              </a:ext>
            </a:extLst>
          </p:cNvPr>
          <p:cNvSpPr>
            <a:spLocks noGrp="1"/>
          </p:cNvSpPr>
          <p:nvPr>
            <p:ph type="subTitle" idx="1"/>
          </p:nvPr>
        </p:nvSpPr>
        <p:spPr>
          <a:xfrm>
            <a:off x="1707504" y="2491272"/>
            <a:ext cx="9209313" cy="3853543"/>
          </a:xfrm>
        </p:spPr>
        <p:txBody>
          <a:bodyPr>
            <a:no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UNDER THE GUIDANCE OF -</a:t>
            </a:r>
          </a:p>
          <a:p>
            <a:pPr algn="ctr"/>
            <a:r>
              <a:rPr lang="en-US" sz="1200" b="1" dirty="0">
                <a:solidFill>
                  <a:srgbClr val="FFFF00"/>
                </a:solidFill>
                <a:latin typeface="Times New Roman" panose="02020603050405020304" pitchFamily="18" charset="0"/>
                <a:cs typeface="Times New Roman" panose="02020603050405020304" pitchFamily="18" charset="0"/>
              </a:rPr>
              <a:t>MR. PRANAV JAIPURKAR</a:t>
            </a:r>
          </a:p>
          <a:p>
            <a:pPr algn="ctr"/>
            <a:r>
              <a:rPr lang="en-US" sz="1200" b="1" dirty="0">
                <a:solidFill>
                  <a:srgbClr val="FFFF00"/>
                </a:solidFill>
                <a:latin typeface="Times New Roman" panose="02020603050405020304" pitchFamily="18" charset="0"/>
                <a:cs typeface="Times New Roman" panose="02020603050405020304" pitchFamily="18" charset="0"/>
              </a:rPr>
              <a:t>M.E</a:t>
            </a:r>
          </a:p>
          <a:p>
            <a:pPr algn="ctr"/>
            <a:r>
              <a:rPr lang="en-US" sz="1200" b="1" dirty="0">
                <a:solidFill>
                  <a:srgbClr val="FFFF00"/>
                </a:solidFill>
                <a:latin typeface="Times New Roman" panose="02020603050405020304" pitchFamily="18" charset="0"/>
                <a:cs typeface="Times New Roman" panose="02020603050405020304" pitchFamily="18" charset="0"/>
              </a:rPr>
              <a:t>KNOWLEDGE SOLUTION INDIA</a:t>
            </a:r>
          </a:p>
          <a:p>
            <a:pPr algn="ctr"/>
            <a:r>
              <a:rPr lang="en-US" sz="1200" b="1" dirty="0">
                <a:latin typeface="Times New Roman" panose="02020603050405020304" pitchFamily="18" charset="0"/>
                <a:cs typeface="Times New Roman" panose="02020603050405020304" pitchFamily="18" charset="0"/>
              </a:rPr>
              <a:t>SUBMITTED BY –</a:t>
            </a:r>
          </a:p>
          <a:p>
            <a:pPr algn="ctr"/>
            <a:r>
              <a:rPr lang="en-US" sz="1200" b="1" dirty="0">
                <a:solidFill>
                  <a:srgbClr val="FFFF00"/>
                </a:solidFill>
                <a:latin typeface="Times New Roman" panose="02020603050405020304" pitchFamily="18" charset="0"/>
                <a:cs typeface="Times New Roman" panose="02020603050405020304" pitchFamily="18" charset="0"/>
              </a:rPr>
              <a:t>SWETA PADMA PRUSTY</a:t>
            </a:r>
          </a:p>
          <a:p>
            <a:pPr algn="ctr"/>
            <a:r>
              <a:rPr lang="en-US" sz="1200" b="1" dirty="0">
                <a:solidFill>
                  <a:srgbClr val="FFFF00"/>
                </a:solidFill>
                <a:latin typeface="Times New Roman" panose="02020603050405020304" pitchFamily="18" charset="0"/>
                <a:cs typeface="Times New Roman" panose="02020603050405020304" pitchFamily="18" charset="0"/>
              </a:rPr>
              <a:t>COLLEGE : MATS UNIVERSITY</a:t>
            </a:r>
          </a:p>
          <a:p>
            <a:pPr algn="ctr"/>
            <a:r>
              <a:rPr lang="en-US" sz="1200" b="1" dirty="0">
                <a:solidFill>
                  <a:srgbClr val="FFFF00"/>
                </a:solidFill>
                <a:latin typeface="Times New Roman" panose="02020603050405020304" pitchFamily="18" charset="0"/>
                <a:cs typeface="Times New Roman" panose="02020603050405020304" pitchFamily="18" charset="0"/>
              </a:rPr>
              <a:t>COURSE : B.TECH (HONS.) WITH SPECIALIZATION IN AI AND ML</a:t>
            </a:r>
          </a:p>
          <a:p>
            <a:pPr algn="ctr"/>
            <a:r>
              <a:rPr lang="en-US" sz="1200" b="1" dirty="0">
                <a:solidFill>
                  <a:srgbClr val="FFFF00"/>
                </a:solidFill>
                <a:latin typeface="Times New Roman" panose="02020603050405020304" pitchFamily="18" charset="0"/>
                <a:cs typeface="Times New Roman" panose="02020603050405020304" pitchFamily="18" charset="0"/>
              </a:rPr>
              <a:t>BRANCH : COMPUTER SCIENCE ENGINEERING</a:t>
            </a:r>
          </a:p>
          <a:p>
            <a:pPr algn="ctr"/>
            <a:r>
              <a:rPr lang="en-US" sz="1200" b="1" dirty="0">
                <a:solidFill>
                  <a:srgbClr val="FFFF00"/>
                </a:solidFill>
                <a:latin typeface="Times New Roman" panose="02020603050405020304" pitchFamily="18" charset="0"/>
                <a:cs typeface="Times New Roman" panose="02020603050405020304" pitchFamily="18" charset="0"/>
              </a:rPr>
              <a:t>SEMESTER : 2</a:t>
            </a:r>
            <a:endParaRPr lang="en-IN" sz="1200" b="1" dirty="0">
              <a:solidFill>
                <a:srgbClr val="FFFF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751D0D2-D3E0-417F-A707-23B5D65D2915}"/>
              </a:ext>
            </a:extLst>
          </p:cNvPr>
          <p:cNvPicPr>
            <a:picLocks noChangeAspect="1"/>
          </p:cNvPicPr>
          <p:nvPr/>
        </p:nvPicPr>
        <p:blipFill>
          <a:blip r:embed="rId5"/>
          <a:stretch>
            <a:fillRect/>
          </a:stretch>
        </p:blipFill>
        <p:spPr>
          <a:xfrm>
            <a:off x="2283022" y="358896"/>
            <a:ext cx="3284376" cy="1404590"/>
          </a:xfrm>
          <a:prstGeom prst="rect">
            <a:avLst/>
          </a:prstGeom>
        </p:spPr>
      </p:pic>
      <p:pic>
        <p:nvPicPr>
          <p:cNvPr id="6" name="Picture 5">
            <a:extLst>
              <a:ext uri="{FF2B5EF4-FFF2-40B4-BE49-F238E27FC236}">
                <a16:creationId xmlns:a16="http://schemas.microsoft.com/office/drawing/2014/main" id="{171EBBB2-0564-43AD-B58D-AD5C08A21B08}"/>
              </a:ext>
            </a:extLst>
          </p:cNvPr>
          <p:cNvPicPr>
            <a:picLocks noChangeAspect="1"/>
          </p:cNvPicPr>
          <p:nvPr/>
        </p:nvPicPr>
        <p:blipFill>
          <a:blip r:embed="rId6"/>
          <a:stretch>
            <a:fillRect/>
          </a:stretch>
        </p:blipFill>
        <p:spPr>
          <a:xfrm>
            <a:off x="7256903" y="316710"/>
            <a:ext cx="1706119" cy="1404591"/>
          </a:xfrm>
          <a:prstGeom prst="rect">
            <a:avLst/>
          </a:prstGeom>
        </p:spPr>
      </p:pic>
    </p:spTree>
    <p:extLst>
      <p:ext uri="{BB962C8B-B14F-4D97-AF65-F5344CB8AC3E}">
        <p14:creationId xmlns:p14="http://schemas.microsoft.com/office/powerpoint/2010/main" val="315545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575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69000" b="-6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9D95E-FCEA-4742-A084-8DB5AEEE64AB}"/>
              </a:ext>
            </a:extLst>
          </p:cNvPr>
          <p:cNvSpPr>
            <a:spLocks noGrp="1"/>
          </p:cNvSpPr>
          <p:nvPr>
            <p:ph type="title"/>
          </p:nvPr>
        </p:nvSpPr>
        <p:spPr>
          <a:xfrm>
            <a:off x="2020418" y="185717"/>
            <a:ext cx="7958331" cy="367601"/>
          </a:xfrm>
        </p:spPr>
        <p:txBody>
          <a:bodyPr>
            <a:normAutofit/>
          </a:bodyPr>
          <a:lstStyle/>
          <a:p>
            <a:pPr algn="ctr"/>
            <a:r>
              <a:rPr lang="en-US" sz="1400" b="1" u="sng" dirty="0">
                <a:solidFill>
                  <a:srgbClr val="002060"/>
                </a:solidFill>
                <a:latin typeface="Times New Roman" panose="02020603050405020304" pitchFamily="18" charset="0"/>
                <a:cs typeface="Times New Roman" panose="02020603050405020304" pitchFamily="18" charset="0"/>
              </a:rPr>
              <a:t>DATASET</a:t>
            </a:r>
            <a:endParaRPr lang="en-IN" sz="1400" b="1" u="sng"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BBE5023-FEFC-4161-BCC8-C29BD58EA3F6}"/>
              </a:ext>
            </a:extLst>
          </p:cNvPr>
          <p:cNvSpPr>
            <a:spLocks noGrp="1"/>
          </p:cNvSpPr>
          <p:nvPr>
            <p:ph idx="1"/>
          </p:nvPr>
        </p:nvSpPr>
        <p:spPr>
          <a:xfrm>
            <a:off x="690465" y="709127"/>
            <a:ext cx="10786188" cy="6148873"/>
          </a:xfrm>
        </p:spPr>
        <p:txBody>
          <a:bodyPr>
            <a:normAutofit/>
          </a:bodyPr>
          <a:lstStyle/>
          <a:p>
            <a:pPr marL="0" indent="0">
              <a:buNone/>
            </a:pPr>
            <a:r>
              <a:rPr lang="en-US" sz="1400" dirty="0">
                <a:latin typeface="Times New Roman" panose="02020603050405020304" pitchFamily="18" charset="0"/>
                <a:cs typeface="Times New Roman" panose="02020603050405020304" pitchFamily="18" charset="0"/>
              </a:rPr>
              <a:t>In this we describe the dataset which is being used to train the machine learning model. The dataset contains the symptoms of heart disease. A glimpse of the data is shown below. </a:t>
            </a:r>
          </a:p>
          <a:p>
            <a:pPr marL="0" indent="0" algn="l">
              <a:buNone/>
            </a:pPr>
            <a:r>
              <a:rPr lang="en-US" sz="1400" i="0" dirty="0">
                <a:effectLst/>
                <a:latin typeface="Times New Roman" panose="02020603050405020304" pitchFamily="18" charset="0"/>
                <a:cs typeface="Times New Roman" panose="02020603050405020304" pitchFamily="18" charset="0"/>
              </a:rPr>
              <a:t>Our Predictor (Y, Positive or Negative diagnosis of Heart Disease) is determined by 13 features (X):</a:t>
            </a:r>
          </a:p>
          <a:p>
            <a:pPr marL="0" indent="0" algn="l">
              <a:buNone/>
            </a:pPr>
            <a:r>
              <a:rPr lang="en-US" sz="1400" i="0" dirty="0">
                <a:effectLst/>
                <a:latin typeface="Times New Roman" panose="02020603050405020304" pitchFamily="18" charset="0"/>
                <a:cs typeface="Times New Roman" panose="02020603050405020304" pitchFamily="18" charset="0"/>
              </a:rPr>
              <a:t>1. Age : Displays the age of the individual.</a:t>
            </a:r>
            <a:br>
              <a:rPr lang="en-US" sz="1400" i="0" dirty="0">
                <a:effectLst/>
                <a:latin typeface="Times New Roman" panose="02020603050405020304" pitchFamily="18" charset="0"/>
                <a:cs typeface="Times New Roman" panose="02020603050405020304" pitchFamily="18" charset="0"/>
              </a:rPr>
            </a:br>
            <a:r>
              <a:rPr lang="en-US" sz="1400" i="0" dirty="0">
                <a:effectLst/>
                <a:latin typeface="Times New Roman" panose="02020603050405020304" pitchFamily="18" charset="0"/>
                <a:cs typeface="Times New Roman" panose="02020603050405020304" pitchFamily="18" charset="0"/>
              </a:rPr>
              <a:t>2. Sex : 1= Male, 0= Female                                                                                                                                                                                                                  3. </a:t>
            </a:r>
            <a:r>
              <a:rPr lang="en-US" sz="1400" dirty="0">
                <a:latin typeface="Times New Roman" panose="02020603050405020304" pitchFamily="18" charset="0"/>
                <a:cs typeface="Times New Roman" panose="02020603050405020304" pitchFamily="18" charset="0"/>
              </a:rPr>
              <a:t>C</a:t>
            </a:r>
            <a:r>
              <a:rPr lang="en-US" sz="1400" i="0" dirty="0">
                <a:effectLst/>
                <a:latin typeface="Times New Roman" panose="02020603050405020304" pitchFamily="18" charset="0"/>
                <a:cs typeface="Times New Roman" panose="02020603050405020304" pitchFamily="18" charset="0"/>
              </a:rPr>
              <a:t>hest pain (cp) type (4 values -</a:t>
            </a:r>
            <a:r>
              <a:rPr lang="en-US" sz="1400" i="1" dirty="0">
                <a:effectLst/>
                <a:latin typeface="Times New Roman" panose="02020603050405020304" pitchFamily="18" charset="0"/>
                <a:cs typeface="Times New Roman" panose="02020603050405020304" pitchFamily="18" charset="0"/>
              </a:rPr>
              <a:t>Ordinal</a:t>
            </a:r>
            <a:r>
              <a:rPr lang="en-US" sz="1400" i="0" dirty="0">
                <a:effectLst/>
                <a:latin typeface="Times New Roman" panose="02020603050405020304" pitchFamily="18" charset="0"/>
                <a:cs typeface="Times New Roman" panose="02020603050405020304" pitchFamily="18" charset="0"/>
              </a:rPr>
              <a:t>)  : Displays the type of chest-pain experienced by the individual using the following format –                                Value 1: typical angina ,Value 2: atypical angina,                                                                                                                                                         Value 3: non-anginal pain , Value 4: asymptomatic                                                                                                                                                            4. </a:t>
            </a:r>
            <a:r>
              <a:rPr lang="en-US" sz="1400" dirty="0">
                <a:latin typeface="Times New Roman" panose="02020603050405020304" pitchFamily="18" charset="0"/>
                <a:cs typeface="Times New Roman" panose="02020603050405020304" pitchFamily="18" charset="0"/>
              </a:rPr>
              <a:t>R</a:t>
            </a:r>
            <a:r>
              <a:rPr lang="en-US" sz="1400" i="0" dirty="0">
                <a:effectLst/>
                <a:latin typeface="Times New Roman" panose="02020603050405020304" pitchFamily="18" charset="0"/>
                <a:cs typeface="Times New Roman" panose="02020603050405020304" pitchFamily="18" charset="0"/>
              </a:rPr>
              <a:t>esting blood pressure (</a:t>
            </a:r>
            <a:r>
              <a:rPr lang="en-US" sz="1400" i="0" dirty="0" err="1">
                <a:effectLst/>
                <a:latin typeface="Times New Roman" panose="02020603050405020304" pitchFamily="18" charset="0"/>
                <a:cs typeface="Times New Roman" panose="02020603050405020304" pitchFamily="18" charset="0"/>
              </a:rPr>
              <a:t>trestbps</a:t>
            </a:r>
            <a:r>
              <a:rPr lang="en-US" sz="1400" i="0" dirty="0">
                <a:effectLst/>
                <a:latin typeface="Times New Roman" panose="02020603050405020304" pitchFamily="18" charset="0"/>
                <a:cs typeface="Times New Roman" panose="02020603050405020304" pitchFamily="18" charset="0"/>
              </a:rPr>
              <a:t>).</a:t>
            </a:r>
            <a:br>
              <a:rPr lang="en-US" sz="1400" i="0" dirty="0">
                <a:effectLst/>
                <a:latin typeface="Times New Roman" panose="02020603050405020304" pitchFamily="18" charset="0"/>
                <a:cs typeface="Times New Roman" panose="02020603050405020304" pitchFamily="18" charset="0"/>
              </a:rPr>
            </a:br>
            <a:r>
              <a:rPr lang="en-US" sz="1400" i="0" dirty="0">
                <a:effectLst/>
                <a:latin typeface="Times New Roman" panose="02020603050405020304" pitchFamily="18" charset="0"/>
                <a:cs typeface="Times New Roman" panose="02020603050405020304" pitchFamily="18" charset="0"/>
              </a:rPr>
              <a:t>5. </a:t>
            </a:r>
            <a:r>
              <a:rPr lang="en-US" sz="1400" dirty="0">
                <a:latin typeface="Times New Roman" panose="02020603050405020304" pitchFamily="18" charset="0"/>
                <a:cs typeface="Times New Roman" panose="02020603050405020304" pitchFamily="18" charset="0"/>
              </a:rPr>
              <a:t>S</a:t>
            </a:r>
            <a:r>
              <a:rPr lang="en-US" sz="1400" i="0" dirty="0">
                <a:effectLst/>
                <a:latin typeface="Times New Roman" panose="02020603050405020304" pitchFamily="18" charset="0"/>
                <a:cs typeface="Times New Roman" panose="02020603050405020304" pitchFamily="18" charset="0"/>
              </a:rPr>
              <a:t>erum cholesterol (</a:t>
            </a:r>
            <a:r>
              <a:rPr lang="en-US" sz="1400" i="0" dirty="0" err="1">
                <a:effectLst/>
                <a:latin typeface="Times New Roman" panose="02020603050405020304" pitchFamily="18" charset="0"/>
                <a:cs typeface="Times New Roman" panose="02020603050405020304" pitchFamily="18" charset="0"/>
              </a:rPr>
              <a:t>chol</a:t>
            </a:r>
            <a:r>
              <a:rPr lang="en-US" sz="1400" i="0" dirty="0">
                <a:effectLst/>
                <a:latin typeface="Times New Roman" panose="02020603050405020304" pitchFamily="18" charset="0"/>
                <a:cs typeface="Times New Roman" panose="02020603050405020304" pitchFamily="18" charset="0"/>
              </a:rPr>
              <a:t>) in mg/dl.</a:t>
            </a:r>
            <a:br>
              <a:rPr lang="en-US" sz="1400" i="0" dirty="0">
                <a:effectLst/>
                <a:latin typeface="Times New Roman" panose="02020603050405020304" pitchFamily="18" charset="0"/>
                <a:cs typeface="Times New Roman" panose="02020603050405020304" pitchFamily="18" charset="0"/>
              </a:rPr>
            </a:br>
            <a:r>
              <a:rPr lang="en-US" sz="1400" i="0" dirty="0">
                <a:effectLst/>
                <a:latin typeface="Times New Roman" panose="02020603050405020304" pitchFamily="18" charset="0"/>
                <a:cs typeface="Times New Roman" panose="02020603050405020304" pitchFamily="18" charset="0"/>
              </a:rPr>
              <a:t>6. </a:t>
            </a:r>
            <a:r>
              <a:rPr lang="en-US" sz="1400" dirty="0">
                <a:latin typeface="Times New Roman" panose="02020603050405020304" pitchFamily="18" charset="0"/>
                <a:cs typeface="Times New Roman" panose="02020603050405020304" pitchFamily="18" charset="0"/>
              </a:rPr>
              <a:t>F</a:t>
            </a:r>
            <a:r>
              <a:rPr lang="en-US" sz="1400" i="0" dirty="0">
                <a:effectLst/>
                <a:latin typeface="Times New Roman" panose="02020603050405020304" pitchFamily="18" charset="0"/>
                <a:cs typeface="Times New Roman" panose="02020603050405020304" pitchFamily="18" charset="0"/>
              </a:rPr>
              <a:t>asting blood sugar (</a:t>
            </a:r>
            <a:r>
              <a:rPr lang="en-US" sz="1400" i="0" dirty="0" err="1">
                <a:effectLst/>
                <a:latin typeface="Times New Roman" panose="02020603050405020304" pitchFamily="18" charset="0"/>
                <a:cs typeface="Times New Roman" panose="02020603050405020304" pitchFamily="18" charset="0"/>
              </a:rPr>
              <a:t>fbs</a:t>
            </a:r>
            <a:r>
              <a:rPr lang="en-US" sz="1400" i="0" dirty="0">
                <a:effectLst/>
                <a:latin typeface="Times New Roman" panose="02020603050405020304" pitchFamily="18" charset="0"/>
                <a:cs typeface="Times New Roman" panose="02020603050405020304" pitchFamily="18" charset="0"/>
              </a:rPr>
              <a:t>) &gt; 120 mg/dl (1 = true; 0 = false).</a:t>
            </a:r>
            <a:br>
              <a:rPr lang="en-US" sz="1400" i="0" dirty="0">
                <a:effectLst/>
                <a:latin typeface="Times New Roman" panose="02020603050405020304" pitchFamily="18" charset="0"/>
                <a:cs typeface="Times New Roman" panose="02020603050405020304" pitchFamily="18" charset="0"/>
              </a:rPr>
            </a:br>
            <a:r>
              <a:rPr lang="en-US" sz="1400" i="0" dirty="0">
                <a:effectLst/>
                <a:latin typeface="Times New Roman" panose="02020603050405020304" pitchFamily="18" charset="0"/>
                <a:cs typeface="Times New Roman" panose="02020603050405020304" pitchFamily="18" charset="0"/>
              </a:rPr>
              <a:t>7. Resting ECG (</a:t>
            </a:r>
            <a:r>
              <a:rPr lang="en-US" sz="1400" i="0" dirty="0" err="1">
                <a:effectLst/>
                <a:latin typeface="Times New Roman" panose="02020603050405020304" pitchFamily="18" charset="0"/>
                <a:cs typeface="Times New Roman" panose="02020603050405020304" pitchFamily="18" charset="0"/>
              </a:rPr>
              <a:t>restecg</a:t>
            </a:r>
            <a:r>
              <a:rPr lang="en-US" sz="1400" i="0" dirty="0">
                <a:effectLst/>
                <a:latin typeface="Times New Roman" panose="02020603050405020304" pitchFamily="18" charset="0"/>
                <a:cs typeface="Times New Roman" panose="02020603050405020304" pitchFamily="18" charset="0"/>
              </a:rPr>
              <a:t>) (values 0,1,2) : Displays resting electrocardiographic results –                                                                                                           0 = normal ; 1 = having ST-T wave abnormality ; 2 = left ventricular hypertrophy                                                                                                           8. </a:t>
            </a:r>
            <a:r>
              <a:rPr lang="en-US" sz="1400" dirty="0">
                <a:latin typeface="Times New Roman" panose="02020603050405020304" pitchFamily="18" charset="0"/>
                <a:cs typeface="Times New Roman" panose="02020603050405020304" pitchFamily="18" charset="0"/>
              </a:rPr>
              <a:t>M</a:t>
            </a:r>
            <a:r>
              <a:rPr lang="en-US" sz="1400" i="0" dirty="0">
                <a:effectLst/>
                <a:latin typeface="Times New Roman" panose="02020603050405020304" pitchFamily="18" charset="0"/>
                <a:cs typeface="Times New Roman" panose="02020603050405020304" pitchFamily="18" charset="0"/>
              </a:rPr>
              <a:t>aximum heart rate achieved (</a:t>
            </a:r>
            <a:r>
              <a:rPr lang="en-US" sz="1400" i="0" dirty="0" err="1">
                <a:effectLst/>
                <a:latin typeface="Times New Roman" panose="02020603050405020304" pitchFamily="18" charset="0"/>
                <a:cs typeface="Times New Roman" panose="02020603050405020304" pitchFamily="18" charset="0"/>
              </a:rPr>
              <a:t>thalach</a:t>
            </a:r>
            <a:r>
              <a:rPr lang="en-US" sz="1400" i="0" dirty="0">
                <a:effectLst/>
                <a:latin typeface="Times New Roman" panose="02020603050405020304" pitchFamily="18" charset="0"/>
                <a:cs typeface="Times New Roman" panose="02020603050405020304" pitchFamily="18" charset="0"/>
              </a:rPr>
              <a:t>).</a:t>
            </a:r>
            <a:br>
              <a:rPr lang="en-US" sz="1400" i="0" dirty="0">
                <a:effectLst/>
                <a:latin typeface="Times New Roman" panose="02020603050405020304" pitchFamily="18" charset="0"/>
                <a:cs typeface="Times New Roman" panose="02020603050405020304" pitchFamily="18" charset="0"/>
              </a:rPr>
            </a:br>
            <a:r>
              <a:rPr lang="en-US" sz="1400" i="0" dirty="0">
                <a:effectLst/>
                <a:latin typeface="Times New Roman" panose="02020603050405020304" pitchFamily="18" charset="0"/>
                <a:cs typeface="Times New Roman" panose="02020603050405020304" pitchFamily="18" charset="0"/>
              </a:rPr>
              <a:t>9. </a:t>
            </a:r>
            <a:r>
              <a:rPr lang="en-US" sz="1400" dirty="0">
                <a:latin typeface="Times New Roman" panose="02020603050405020304" pitchFamily="18" charset="0"/>
                <a:cs typeface="Times New Roman" panose="02020603050405020304" pitchFamily="18" charset="0"/>
              </a:rPr>
              <a:t>E</a:t>
            </a:r>
            <a:r>
              <a:rPr lang="en-US" sz="1400" i="0" dirty="0">
                <a:effectLst/>
                <a:latin typeface="Times New Roman" panose="02020603050405020304" pitchFamily="18" charset="0"/>
                <a:cs typeface="Times New Roman" panose="02020603050405020304" pitchFamily="18" charset="0"/>
              </a:rPr>
              <a:t>xercise induced angina (</a:t>
            </a:r>
            <a:r>
              <a:rPr lang="en-US" sz="1400" i="0" dirty="0" err="1">
                <a:effectLst/>
                <a:latin typeface="Times New Roman" panose="02020603050405020304" pitchFamily="18" charset="0"/>
                <a:cs typeface="Times New Roman" panose="02020603050405020304" pitchFamily="18" charset="0"/>
              </a:rPr>
              <a:t>exang</a:t>
            </a:r>
            <a:r>
              <a:rPr lang="en-US" sz="1400" i="0" dirty="0">
                <a:effectLst/>
                <a:latin typeface="Times New Roman" panose="02020603050405020304" pitchFamily="18" charset="0"/>
                <a:cs typeface="Times New Roman" panose="02020603050405020304" pitchFamily="18" charset="0"/>
              </a:rPr>
              <a:t>) (1 = yes; 0 = no).</a:t>
            </a:r>
            <a:br>
              <a:rPr lang="en-US" sz="1400" i="0" dirty="0">
                <a:effectLst/>
                <a:latin typeface="Times New Roman" panose="02020603050405020304" pitchFamily="18" charset="0"/>
                <a:cs typeface="Times New Roman" panose="02020603050405020304" pitchFamily="18" charset="0"/>
              </a:rPr>
            </a:br>
            <a:r>
              <a:rPr lang="en-US" sz="1400" i="0" dirty="0">
                <a:effectLst/>
                <a:latin typeface="Times New Roman" panose="02020603050405020304" pitchFamily="18" charset="0"/>
                <a:cs typeface="Times New Roman" panose="02020603050405020304" pitchFamily="18" charset="0"/>
              </a:rPr>
              <a:t>10. </a:t>
            </a:r>
            <a:r>
              <a:rPr lang="en-US" sz="1400" dirty="0" err="1">
                <a:latin typeface="Times New Roman" panose="02020603050405020304" pitchFamily="18" charset="0"/>
                <a:cs typeface="Times New Roman" panose="02020603050405020304" pitchFamily="18" charset="0"/>
              </a:rPr>
              <a:t>O</a:t>
            </a:r>
            <a:r>
              <a:rPr lang="en-US" sz="1400" i="0" dirty="0" err="1">
                <a:effectLst/>
                <a:latin typeface="Times New Roman" panose="02020603050405020304" pitchFamily="18" charset="0"/>
                <a:cs typeface="Times New Roman" panose="02020603050405020304" pitchFamily="18" charset="0"/>
              </a:rPr>
              <a:t>ldpeak</a:t>
            </a:r>
            <a:r>
              <a:rPr lang="en-US" sz="1400" i="0" dirty="0">
                <a:effectLst/>
                <a:latin typeface="Times New Roman" panose="02020603050405020304" pitchFamily="18" charset="0"/>
                <a:cs typeface="Times New Roman" panose="02020603050405020304" pitchFamily="18" charset="0"/>
              </a:rPr>
              <a:t> = ST depression induced by exercise relative to rest.</a:t>
            </a:r>
            <a:br>
              <a:rPr lang="en-US" sz="1400" i="0" dirty="0">
                <a:effectLst/>
                <a:latin typeface="Times New Roman" panose="02020603050405020304" pitchFamily="18" charset="0"/>
                <a:cs typeface="Times New Roman" panose="02020603050405020304" pitchFamily="18" charset="0"/>
              </a:rPr>
            </a:br>
            <a:r>
              <a:rPr lang="en-US" sz="1400" i="0" dirty="0">
                <a:effectLst/>
                <a:latin typeface="Times New Roman" panose="02020603050405020304" pitchFamily="18" charset="0"/>
                <a:cs typeface="Times New Roman" panose="02020603050405020304" pitchFamily="18" charset="0"/>
              </a:rPr>
              <a:t>11. </a:t>
            </a:r>
            <a:r>
              <a:rPr lang="en-US" sz="1400" dirty="0">
                <a:latin typeface="Times New Roman" panose="02020603050405020304" pitchFamily="18" charset="0"/>
                <a:cs typeface="Times New Roman" panose="02020603050405020304" pitchFamily="18" charset="0"/>
              </a:rPr>
              <a:t>S</a:t>
            </a:r>
            <a:r>
              <a:rPr lang="en-US" sz="1400" i="0" dirty="0">
                <a:effectLst/>
                <a:latin typeface="Times New Roman" panose="02020603050405020304" pitchFamily="18" charset="0"/>
                <a:cs typeface="Times New Roman" panose="02020603050405020304" pitchFamily="18" charset="0"/>
              </a:rPr>
              <a:t>lope of the peak exercise ST segment (</a:t>
            </a:r>
            <a:r>
              <a:rPr lang="en-US" sz="1400" i="1" dirty="0">
                <a:effectLst/>
                <a:latin typeface="Times New Roman" panose="02020603050405020304" pitchFamily="18" charset="0"/>
                <a:cs typeface="Times New Roman" panose="02020603050405020304" pitchFamily="18" charset="0"/>
              </a:rPr>
              <a:t>Ordinal</a:t>
            </a:r>
            <a:r>
              <a:rPr lang="en-US" sz="1400" i="0" dirty="0">
                <a:effectLst/>
                <a:latin typeface="Times New Roman" panose="02020603050405020304" pitchFamily="18" charset="0"/>
                <a:cs typeface="Times New Roman" panose="02020603050405020304" pitchFamily="18" charset="0"/>
              </a:rPr>
              <a:t>) (Value 1: up sloping , Value 2: flat , Value 3: down sloping ).</a:t>
            </a:r>
            <a:br>
              <a:rPr lang="en-US" sz="1400" i="0" dirty="0">
                <a:effectLst/>
                <a:latin typeface="Times New Roman" panose="02020603050405020304" pitchFamily="18" charset="0"/>
                <a:cs typeface="Times New Roman" panose="02020603050405020304" pitchFamily="18" charset="0"/>
              </a:rPr>
            </a:br>
            <a:r>
              <a:rPr lang="en-US" sz="1400" i="0" dirty="0">
                <a:effectLst/>
                <a:latin typeface="Times New Roman" panose="02020603050405020304" pitchFamily="18" charset="0"/>
                <a:cs typeface="Times New Roman" panose="02020603050405020304" pitchFamily="18" charset="0"/>
              </a:rPr>
              <a:t>12. </a:t>
            </a:r>
            <a:r>
              <a:rPr lang="en-US" sz="1400" dirty="0">
                <a:latin typeface="Times New Roman" panose="02020603050405020304" pitchFamily="18" charset="0"/>
                <a:cs typeface="Times New Roman" panose="02020603050405020304" pitchFamily="18" charset="0"/>
              </a:rPr>
              <a:t>CA</a:t>
            </a:r>
            <a:r>
              <a:rPr lang="en-US" sz="1400" i="0" dirty="0">
                <a:effectLst/>
                <a:latin typeface="Times New Roman" panose="02020603050405020304" pitchFamily="18" charset="0"/>
                <a:cs typeface="Times New Roman" panose="02020603050405020304" pitchFamily="18" charset="0"/>
              </a:rPr>
              <a:t> number of major vessels (0–3, </a:t>
            </a:r>
            <a:r>
              <a:rPr lang="en-US" sz="1400" i="1" dirty="0">
                <a:effectLst/>
                <a:latin typeface="Times New Roman" panose="02020603050405020304" pitchFamily="18" charset="0"/>
                <a:cs typeface="Times New Roman" panose="02020603050405020304" pitchFamily="18" charset="0"/>
              </a:rPr>
              <a:t>Ordinal</a:t>
            </a:r>
            <a:r>
              <a:rPr lang="en-US" sz="1400" i="0" dirty="0">
                <a:effectLst/>
                <a:latin typeface="Times New Roman" panose="02020603050405020304" pitchFamily="18" charset="0"/>
                <a:cs typeface="Times New Roman" panose="02020603050405020304" pitchFamily="18" charset="0"/>
              </a:rPr>
              <a:t>) colored by fluoroscopy.</a:t>
            </a:r>
            <a:br>
              <a:rPr lang="en-US" sz="1400" i="0" dirty="0">
                <a:effectLst/>
                <a:latin typeface="Times New Roman" panose="02020603050405020304" pitchFamily="18" charset="0"/>
                <a:cs typeface="Times New Roman" panose="02020603050405020304" pitchFamily="18" charset="0"/>
              </a:rPr>
            </a:br>
            <a:r>
              <a:rPr lang="en-US" sz="1400" i="0" dirty="0">
                <a:effectLst/>
                <a:latin typeface="Times New Roman" panose="02020603050405020304" pitchFamily="18" charset="0"/>
                <a:cs typeface="Times New Roman" panose="02020603050405020304" pitchFamily="18" charset="0"/>
              </a:rPr>
              <a:t>13. </a:t>
            </a:r>
            <a:r>
              <a:rPr lang="en-US" sz="1400" i="0" dirty="0" err="1">
                <a:effectLst/>
                <a:latin typeface="Times New Roman" panose="02020603050405020304" pitchFamily="18" charset="0"/>
                <a:cs typeface="Times New Roman" panose="02020603050405020304" pitchFamily="18" charset="0"/>
              </a:rPr>
              <a:t>Thal</a:t>
            </a:r>
            <a:r>
              <a:rPr lang="en-US" sz="1400" i="0" dirty="0">
                <a:effectLst/>
                <a:latin typeface="Times New Roman" panose="02020603050405020304" pitchFamily="18" charset="0"/>
                <a:cs typeface="Times New Roman" panose="02020603050405020304" pitchFamily="18" charset="0"/>
              </a:rPr>
              <a:t> maximum heart rate achieved — (</a:t>
            </a:r>
            <a:r>
              <a:rPr lang="en-US" sz="1400" i="1" dirty="0">
                <a:effectLst/>
                <a:latin typeface="Times New Roman" panose="02020603050405020304" pitchFamily="18" charset="0"/>
                <a:cs typeface="Times New Roman" panose="02020603050405020304" pitchFamily="18" charset="0"/>
              </a:rPr>
              <a:t>Ordinal</a:t>
            </a:r>
            <a:r>
              <a:rPr lang="en-US" sz="1400" i="0" dirty="0">
                <a:effectLst/>
                <a:latin typeface="Times New Roman" panose="02020603050405020304" pitchFamily="18" charset="0"/>
                <a:cs typeface="Times New Roman" panose="02020603050405020304" pitchFamily="18" charset="0"/>
              </a:rPr>
              <a:t>): 3 = normal; 6 = fixed defect; 7 = reversible defect</a:t>
            </a:r>
          </a:p>
          <a:p>
            <a:pPr marL="0" indent="0">
              <a:buNone/>
            </a:pP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841254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360FD-1683-4F3F-8100-237B4078E99D}"/>
              </a:ext>
            </a:extLst>
          </p:cNvPr>
          <p:cNvSpPr>
            <a:spLocks noGrp="1"/>
          </p:cNvSpPr>
          <p:nvPr>
            <p:ph type="title"/>
          </p:nvPr>
        </p:nvSpPr>
        <p:spPr>
          <a:xfrm>
            <a:off x="1986205" y="164632"/>
            <a:ext cx="7958331" cy="554019"/>
          </a:xfrm>
        </p:spPr>
        <p:txBody>
          <a:bodyPr>
            <a:normAutofit/>
          </a:bodyPr>
          <a:lstStyle/>
          <a:p>
            <a:pPr algn="ctr"/>
            <a:r>
              <a:rPr lang="en-US" sz="1400" b="1" u="sng" dirty="0">
                <a:solidFill>
                  <a:schemeClr val="tx2">
                    <a:lumMod val="10000"/>
                  </a:schemeClr>
                </a:solidFill>
                <a:latin typeface="Times New Roman" panose="02020603050405020304" pitchFamily="18" charset="0"/>
                <a:cs typeface="Times New Roman" panose="02020603050405020304" pitchFamily="18" charset="0"/>
              </a:rPr>
              <a:t>FIGURES AND GRAPHS</a:t>
            </a:r>
            <a:endParaRPr lang="en-IN" sz="1400" b="1" u="sng" dirty="0">
              <a:solidFill>
                <a:schemeClr val="tx2">
                  <a:lumMod val="1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0E1B06C-CD17-4F1D-8FDD-5865EAEEB8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8858" y="643002"/>
            <a:ext cx="2248012" cy="1814776"/>
          </a:xfrm>
          <a:prstGeom prst="rect">
            <a:avLst/>
          </a:prstGeom>
        </p:spPr>
      </p:pic>
      <p:pic>
        <p:nvPicPr>
          <p:cNvPr id="8" name="Picture 7">
            <a:extLst>
              <a:ext uri="{FF2B5EF4-FFF2-40B4-BE49-F238E27FC236}">
                <a16:creationId xmlns:a16="http://schemas.microsoft.com/office/drawing/2014/main" id="{AC1B6B37-7B34-4470-9EDD-1DE451DB7C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8278" y="643002"/>
            <a:ext cx="2737870" cy="1814775"/>
          </a:xfrm>
          <a:prstGeom prst="rect">
            <a:avLst/>
          </a:prstGeom>
        </p:spPr>
      </p:pic>
      <p:pic>
        <p:nvPicPr>
          <p:cNvPr id="11" name="Picture 10">
            <a:extLst>
              <a:ext uri="{FF2B5EF4-FFF2-40B4-BE49-F238E27FC236}">
                <a16:creationId xmlns:a16="http://schemas.microsoft.com/office/drawing/2014/main" id="{BA852A64-FA08-4F78-B014-4744C095AC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5852" y="4805624"/>
            <a:ext cx="2248012" cy="1636176"/>
          </a:xfrm>
          <a:prstGeom prst="rect">
            <a:avLst/>
          </a:prstGeom>
        </p:spPr>
      </p:pic>
      <p:pic>
        <p:nvPicPr>
          <p:cNvPr id="15" name="Picture 14">
            <a:extLst>
              <a:ext uri="{FF2B5EF4-FFF2-40B4-BE49-F238E27FC236}">
                <a16:creationId xmlns:a16="http://schemas.microsoft.com/office/drawing/2014/main" id="{6E5B0822-FC97-488D-8C8F-7FFEBB5BE4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8858" y="4805625"/>
            <a:ext cx="2248013" cy="1636176"/>
          </a:xfrm>
          <a:prstGeom prst="rect">
            <a:avLst/>
          </a:prstGeom>
        </p:spPr>
      </p:pic>
      <p:pic>
        <p:nvPicPr>
          <p:cNvPr id="7" name="Content Placeholder 6">
            <a:extLst>
              <a:ext uri="{FF2B5EF4-FFF2-40B4-BE49-F238E27FC236}">
                <a16:creationId xmlns:a16="http://schemas.microsoft.com/office/drawing/2014/main" id="{2C8E99D6-00AB-4ED1-A27F-473EB4F46A34}"/>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1265852" y="682323"/>
            <a:ext cx="2248012" cy="1811782"/>
          </a:xfrm>
        </p:spPr>
      </p:pic>
      <p:pic>
        <p:nvPicPr>
          <p:cNvPr id="12" name="Picture 11">
            <a:extLst>
              <a:ext uri="{FF2B5EF4-FFF2-40B4-BE49-F238E27FC236}">
                <a16:creationId xmlns:a16="http://schemas.microsoft.com/office/drawing/2014/main" id="{CB1B382D-ACF7-460E-AB80-35ECECA03E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84171" y="2565917"/>
            <a:ext cx="3881535" cy="2099389"/>
          </a:xfrm>
          <a:prstGeom prst="rect">
            <a:avLst/>
          </a:prstGeom>
        </p:spPr>
      </p:pic>
      <p:pic>
        <p:nvPicPr>
          <p:cNvPr id="14" name="Picture 13">
            <a:extLst>
              <a:ext uri="{FF2B5EF4-FFF2-40B4-BE49-F238E27FC236}">
                <a16:creationId xmlns:a16="http://schemas.microsoft.com/office/drawing/2014/main" id="{0104DA37-6C5D-42BB-BE85-63899CFECB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88277" y="4805624"/>
            <a:ext cx="2737871" cy="1636176"/>
          </a:xfrm>
          <a:prstGeom prst="rect">
            <a:avLst/>
          </a:prstGeom>
        </p:spPr>
      </p:pic>
    </p:spTree>
    <p:extLst>
      <p:ext uri="{BB962C8B-B14F-4D97-AF65-F5344CB8AC3E}">
        <p14:creationId xmlns:p14="http://schemas.microsoft.com/office/powerpoint/2010/main" val="27948775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7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7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75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ircle(in)">
                                      <p:cBhvr>
                                        <p:cTn id="22" dur="2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75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randombar(horizontal)">
                                      <p:cBhvr>
                                        <p:cTn id="32" dur="75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554F1-85C2-43E1-8EA5-610C39D19F87}"/>
              </a:ext>
            </a:extLst>
          </p:cNvPr>
          <p:cNvSpPr>
            <a:spLocks noGrp="1"/>
          </p:cNvSpPr>
          <p:nvPr>
            <p:ph type="title"/>
          </p:nvPr>
        </p:nvSpPr>
        <p:spPr>
          <a:xfrm>
            <a:off x="1778303" y="1202502"/>
            <a:ext cx="7958331" cy="337049"/>
          </a:xfrm>
        </p:spPr>
        <p:txBody>
          <a:bodyPr>
            <a:normAutofit/>
          </a:bodyPr>
          <a:lstStyle/>
          <a:p>
            <a:pPr algn="ctr"/>
            <a:r>
              <a:rPr lang="en-US" sz="1400" b="1" u="sng" dirty="0">
                <a:latin typeface="Times New Roman" panose="02020603050405020304" pitchFamily="18" charset="0"/>
                <a:cs typeface="Times New Roman" panose="02020603050405020304" pitchFamily="18" charset="0"/>
              </a:rPr>
              <a:t>INFERENCE</a:t>
            </a:r>
            <a:endParaRPr lang="en-IN" sz="14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33202FA-3EC6-4BA0-9876-6397A5EC1AF9}"/>
              </a:ext>
            </a:extLst>
          </p:cNvPr>
          <p:cNvSpPr>
            <a:spLocks noGrp="1"/>
          </p:cNvSpPr>
          <p:nvPr>
            <p:ph idx="1"/>
          </p:nvPr>
        </p:nvSpPr>
        <p:spPr>
          <a:xfrm>
            <a:off x="1346718" y="1940148"/>
            <a:ext cx="9498563" cy="1997369"/>
          </a:xfrm>
        </p:spPr>
        <p:txBody>
          <a:bodyPr>
            <a:normAutofit/>
          </a:bodyPr>
          <a:lstStyle/>
          <a:p>
            <a:pPr marL="0" indent="0">
              <a:buNone/>
            </a:pPr>
            <a:r>
              <a:rPr lang="en-US" sz="1400" dirty="0">
                <a:latin typeface="Times New Roman" panose="02020603050405020304" pitchFamily="18" charset="0"/>
                <a:cs typeface="Times New Roman" panose="02020603050405020304" pitchFamily="18" charset="0"/>
              </a:rPr>
              <a:t>We have plotted the various data scores using the K-NN Classifier and have also calculated the mean score from the derived data points of the K-NN plot. The mean score from the K-NN graph is 82.50%. We've also plotted bar graph between the number of males and females prone to heart disease and a scatter plot between Age and Maximum Heart </a:t>
            </a:r>
            <a:r>
              <a:rPr lang="en-US" sz="1400" dirty="0" err="1">
                <a:latin typeface="Times New Roman" panose="02020603050405020304" pitchFamily="18" charset="0"/>
                <a:cs typeface="Times New Roman" panose="02020603050405020304" pitchFamily="18" charset="0"/>
              </a:rPr>
              <a:t>rate.We</a:t>
            </a:r>
            <a:r>
              <a:rPr lang="en-US" sz="1400" dirty="0">
                <a:latin typeface="Times New Roman" panose="02020603050405020304" pitchFamily="18" charset="0"/>
                <a:cs typeface="Times New Roman" panose="02020603050405020304" pitchFamily="18" charset="0"/>
              </a:rPr>
              <a:t> can infer from the K-NN program code that K-NN doesn’t work well with large datasets and does not work well with big dimensional data because it is hard to calculate the distance between each data point which is the drawback of the algorithm.</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4080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432E8-4146-44DA-B67F-4993472104A1}"/>
              </a:ext>
            </a:extLst>
          </p:cNvPr>
          <p:cNvSpPr>
            <a:spLocks noGrp="1"/>
          </p:cNvSpPr>
          <p:nvPr>
            <p:ph type="title"/>
          </p:nvPr>
        </p:nvSpPr>
        <p:spPr>
          <a:xfrm>
            <a:off x="1809376" y="260111"/>
            <a:ext cx="7958331" cy="318388"/>
          </a:xfrm>
        </p:spPr>
        <p:txBody>
          <a:bodyPr>
            <a:normAutofit/>
          </a:bodyPr>
          <a:lstStyle/>
          <a:p>
            <a:pPr algn="ctr"/>
            <a:r>
              <a:rPr lang="en-US" sz="1400" b="1" u="sng" dirty="0">
                <a:solidFill>
                  <a:srgbClr val="C00000"/>
                </a:solidFill>
                <a:latin typeface="Times New Roman" panose="02020603050405020304" pitchFamily="18" charset="0"/>
                <a:cs typeface="Times New Roman" panose="02020603050405020304" pitchFamily="18" charset="0"/>
              </a:rPr>
              <a:t>CONCLUSION</a:t>
            </a:r>
            <a:endParaRPr lang="en-IN" sz="1400" b="1" u="sng" dirty="0">
              <a:solidFill>
                <a:srgbClr val="C00000"/>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ABE7E0F5-D8B4-4F11-878B-9DF86B72F73F}"/>
              </a:ext>
            </a:extLst>
          </p:cNvPr>
          <p:cNvSpPr>
            <a:spLocks noGrp="1"/>
          </p:cNvSpPr>
          <p:nvPr>
            <p:ph idx="1"/>
          </p:nvPr>
        </p:nvSpPr>
        <p:spPr>
          <a:xfrm>
            <a:off x="914399" y="587830"/>
            <a:ext cx="10282335" cy="2295329"/>
          </a:xfrm>
        </p:spPr>
        <p:txBody>
          <a:bodyPr>
            <a:normAutofit/>
          </a:bodyPr>
          <a:lstStyle/>
          <a:p>
            <a:pPr marL="0" indent="0">
              <a:buNone/>
            </a:pPr>
            <a:r>
              <a:rPr lang="en-US" sz="1400" dirty="0">
                <a:solidFill>
                  <a:srgbClr val="002060"/>
                </a:solidFill>
                <a:latin typeface="Times New Roman" panose="02020603050405020304" pitchFamily="18" charset="0"/>
                <a:cs typeface="Times New Roman" panose="02020603050405020304" pitchFamily="18" charset="0"/>
              </a:rPr>
              <a:t>This project aims to predict the disease on the basis of the symptoms. It is designed in such a way that it takes input from the user produces the requires output data ,i.e, prediction of heart disease.</a:t>
            </a:r>
          </a:p>
          <a:p>
            <a:pPr marL="0" indent="0">
              <a:buNone/>
            </a:pPr>
            <a:r>
              <a:rPr lang="en-US" sz="1400" dirty="0">
                <a:solidFill>
                  <a:srgbClr val="002060"/>
                </a:solidFill>
                <a:latin typeface="Times New Roman" panose="02020603050405020304" pitchFamily="18" charset="0"/>
                <a:cs typeface="Times New Roman" panose="02020603050405020304" pitchFamily="18" charset="0"/>
              </a:rPr>
              <a:t>We have plotted K-NN graphs, bar graph of number of males and females prone to heart disease and scatter plot between age and sex.</a:t>
            </a:r>
          </a:p>
          <a:p>
            <a:pPr marL="0" indent="0">
              <a:buNone/>
            </a:pPr>
            <a:r>
              <a:rPr lang="en-US" sz="1400" dirty="0">
                <a:solidFill>
                  <a:srgbClr val="002060"/>
                </a:solidFill>
                <a:latin typeface="Times New Roman" panose="02020603050405020304" pitchFamily="18" charset="0"/>
                <a:cs typeface="Times New Roman" panose="02020603050405020304" pitchFamily="18" charset="0"/>
              </a:rPr>
              <a:t>In conclusion, for disease risk modelling, the accuracy of risk prediction depends of the diversity feature of the given dataset.</a:t>
            </a:r>
          </a:p>
        </p:txBody>
      </p:sp>
    </p:spTree>
    <p:extLst>
      <p:ext uri="{BB962C8B-B14F-4D97-AF65-F5344CB8AC3E}">
        <p14:creationId xmlns:p14="http://schemas.microsoft.com/office/powerpoint/2010/main" val="3417693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7000"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3D477-C606-4BDD-857B-4E9949A3E53C}"/>
              </a:ext>
            </a:extLst>
          </p:cNvPr>
          <p:cNvSpPr>
            <a:spLocks noGrp="1"/>
          </p:cNvSpPr>
          <p:nvPr>
            <p:ph type="title"/>
          </p:nvPr>
        </p:nvSpPr>
        <p:spPr>
          <a:xfrm>
            <a:off x="2242729" y="946779"/>
            <a:ext cx="8911687" cy="807396"/>
          </a:xfrm>
        </p:spPr>
        <p:txBody>
          <a:bodyPr>
            <a:normAutofit/>
          </a:bodyPr>
          <a:lstStyle/>
          <a:p>
            <a:pPr algn="ctr"/>
            <a:r>
              <a:rPr lang="en-US" sz="1600" b="1" u="sng" dirty="0">
                <a:solidFill>
                  <a:srgbClr val="FF0000"/>
                </a:solidFill>
                <a:highlight>
                  <a:srgbClr val="FFFF00"/>
                </a:highlight>
                <a:latin typeface="Times New Roman" panose="02020603050405020304" pitchFamily="18" charset="0"/>
                <a:cs typeface="Times New Roman" panose="02020603050405020304" pitchFamily="18" charset="0"/>
              </a:rPr>
              <a:t>CONTENTS</a:t>
            </a:r>
            <a:endParaRPr lang="en-IN" sz="1600" b="1" u="sng" dirty="0">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0C5640E-5C9F-4FE5-8EA3-C947658A7F99}"/>
              </a:ext>
            </a:extLst>
          </p:cNvPr>
          <p:cNvSpPr>
            <a:spLocks noGrp="1"/>
          </p:cNvSpPr>
          <p:nvPr>
            <p:ph idx="1"/>
          </p:nvPr>
        </p:nvSpPr>
        <p:spPr>
          <a:xfrm>
            <a:off x="2589212" y="1566154"/>
            <a:ext cx="8915400" cy="4345068"/>
          </a:xfrm>
          <a:noFill/>
        </p:spPr>
        <p:txBody>
          <a:bodyPr>
            <a:normAutofit fontScale="92500" lnSpcReduction="20000"/>
          </a:bodyPr>
          <a:lstStyle/>
          <a:p>
            <a:r>
              <a:rPr lang="en-US" sz="1400" b="1" dirty="0">
                <a:solidFill>
                  <a:srgbClr val="002060"/>
                </a:solidFill>
                <a:highlight>
                  <a:srgbClr val="00FF00"/>
                </a:highlight>
                <a:latin typeface="Times New Roman" panose="02020603050405020304" pitchFamily="18" charset="0"/>
                <a:cs typeface="Times New Roman" panose="02020603050405020304" pitchFamily="18" charset="0"/>
              </a:rPr>
              <a:t>Introduction to Machine Learning</a:t>
            </a:r>
          </a:p>
          <a:p>
            <a:r>
              <a:rPr lang="en-IN" sz="1400" b="1" dirty="0">
                <a:solidFill>
                  <a:srgbClr val="002060"/>
                </a:solidFill>
                <a:highlight>
                  <a:srgbClr val="00FF00"/>
                </a:highlight>
                <a:latin typeface="Times New Roman" panose="02020603050405020304" pitchFamily="18" charset="0"/>
                <a:cs typeface="Times New Roman" panose="02020603050405020304" pitchFamily="18" charset="0"/>
              </a:rPr>
              <a:t>Python and Features of Python</a:t>
            </a:r>
          </a:p>
          <a:p>
            <a:r>
              <a:rPr lang="en-IN" sz="1400" b="1" dirty="0">
                <a:solidFill>
                  <a:srgbClr val="002060"/>
                </a:solidFill>
                <a:highlight>
                  <a:srgbClr val="00FF00"/>
                </a:highlight>
                <a:latin typeface="Times New Roman" panose="02020603050405020304" pitchFamily="18" charset="0"/>
                <a:cs typeface="Times New Roman" panose="02020603050405020304" pitchFamily="18" charset="0"/>
              </a:rPr>
              <a:t>Application of ML</a:t>
            </a:r>
          </a:p>
          <a:p>
            <a:r>
              <a:rPr lang="en-IN" sz="1400" b="1" dirty="0">
                <a:solidFill>
                  <a:srgbClr val="002060"/>
                </a:solidFill>
                <a:highlight>
                  <a:srgbClr val="00FF00"/>
                </a:highlight>
                <a:latin typeface="Times New Roman" panose="02020603050405020304" pitchFamily="18" charset="0"/>
                <a:cs typeface="Times New Roman" panose="02020603050405020304" pitchFamily="18" charset="0"/>
              </a:rPr>
              <a:t>Abstract</a:t>
            </a:r>
          </a:p>
          <a:p>
            <a:r>
              <a:rPr lang="en-IN" sz="1400" b="1" dirty="0">
                <a:solidFill>
                  <a:srgbClr val="002060"/>
                </a:solidFill>
                <a:highlight>
                  <a:srgbClr val="00FF00"/>
                </a:highlight>
                <a:latin typeface="Times New Roman" panose="02020603050405020304" pitchFamily="18" charset="0"/>
                <a:cs typeface="Times New Roman" panose="02020603050405020304" pitchFamily="18" charset="0"/>
              </a:rPr>
              <a:t>Chapters (Software libraries used)</a:t>
            </a:r>
          </a:p>
          <a:p>
            <a:r>
              <a:rPr lang="en-IN" sz="1400" b="1" dirty="0">
                <a:solidFill>
                  <a:srgbClr val="002060"/>
                </a:solidFill>
                <a:highlight>
                  <a:srgbClr val="00FF00"/>
                </a:highlight>
                <a:latin typeface="Times New Roman" panose="02020603050405020304" pitchFamily="18" charset="0"/>
                <a:cs typeface="Times New Roman" panose="02020603050405020304" pitchFamily="18" charset="0"/>
              </a:rPr>
              <a:t>K-NN Model Description</a:t>
            </a:r>
          </a:p>
          <a:p>
            <a:r>
              <a:rPr lang="en-IN" sz="1400" b="1" dirty="0">
                <a:solidFill>
                  <a:srgbClr val="002060"/>
                </a:solidFill>
                <a:highlight>
                  <a:srgbClr val="00FF00"/>
                </a:highlight>
                <a:latin typeface="Times New Roman" panose="02020603050405020304" pitchFamily="18" charset="0"/>
                <a:cs typeface="Times New Roman" panose="02020603050405020304" pitchFamily="18" charset="0"/>
              </a:rPr>
              <a:t>Testing</a:t>
            </a:r>
          </a:p>
          <a:p>
            <a:r>
              <a:rPr lang="en-IN" sz="1400" b="1" dirty="0">
                <a:solidFill>
                  <a:srgbClr val="002060"/>
                </a:solidFill>
                <a:highlight>
                  <a:srgbClr val="00FF00"/>
                </a:highlight>
                <a:latin typeface="Times New Roman" panose="02020603050405020304" pitchFamily="18" charset="0"/>
                <a:cs typeface="Times New Roman" panose="02020603050405020304" pitchFamily="18" charset="0"/>
              </a:rPr>
              <a:t>Data Set</a:t>
            </a:r>
          </a:p>
          <a:p>
            <a:r>
              <a:rPr lang="en-IN" sz="1400" b="1" dirty="0">
                <a:solidFill>
                  <a:srgbClr val="002060"/>
                </a:solidFill>
                <a:highlight>
                  <a:srgbClr val="00FF00"/>
                </a:highlight>
                <a:latin typeface="Times New Roman" panose="02020603050405020304" pitchFamily="18" charset="0"/>
                <a:cs typeface="Times New Roman" panose="02020603050405020304" pitchFamily="18" charset="0"/>
              </a:rPr>
              <a:t>Figures/Graphs</a:t>
            </a:r>
          </a:p>
          <a:p>
            <a:r>
              <a:rPr lang="en-IN" sz="1400" b="1" dirty="0">
                <a:solidFill>
                  <a:srgbClr val="002060"/>
                </a:solidFill>
                <a:highlight>
                  <a:srgbClr val="00FF00"/>
                </a:highlight>
                <a:latin typeface="Times New Roman" panose="02020603050405020304" pitchFamily="18" charset="0"/>
                <a:cs typeface="Times New Roman" panose="02020603050405020304" pitchFamily="18" charset="0"/>
              </a:rPr>
              <a:t>Inference</a:t>
            </a:r>
          </a:p>
          <a:p>
            <a:r>
              <a:rPr lang="en-IN" sz="1400" b="1" dirty="0">
                <a:solidFill>
                  <a:srgbClr val="002060"/>
                </a:solidFill>
                <a:highlight>
                  <a:srgbClr val="00FF00"/>
                </a:highlight>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19789153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l="-16000" r="-1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C6F61-E243-482A-BBE7-175635B4C2AE}"/>
              </a:ext>
            </a:extLst>
          </p:cNvPr>
          <p:cNvSpPr>
            <a:spLocks noGrp="1"/>
          </p:cNvSpPr>
          <p:nvPr>
            <p:ph type="title"/>
          </p:nvPr>
        </p:nvSpPr>
        <p:spPr>
          <a:xfrm>
            <a:off x="2589212" y="339630"/>
            <a:ext cx="8911687" cy="484843"/>
          </a:xfrm>
        </p:spPr>
        <p:txBody>
          <a:bodyPr>
            <a:normAutofit/>
          </a:bodyPr>
          <a:lstStyle/>
          <a:p>
            <a:pPr algn="ctr"/>
            <a:r>
              <a:rPr lang="en-US" sz="1400" b="1" u="sng" dirty="0">
                <a:highlight>
                  <a:srgbClr val="0000FF"/>
                </a:highlight>
                <a:latin typeface="Times New Roman" panose="02020603050405020304" pitchFamily="18" charset="0"/>
                <a:cs typeface="Times New Roman" panose="02020603050405020304" pitchFamily="18" charset="0"/>
              </a:rPr>
              <a:t>MACHINE LEARNING</a:t>
            </a:r>
            <a:endParaRPr lang="en-IN" sz="1400" b="1" u="sng" dirty="0">
              <a:highlight>
                <a:srgbClr val="0000FF"/>
              </a:highligh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F7EC51-3642-43F8-8F87-9285CF29DC7A}"/>
              </a:ext>
            </a:extLst>
          </p:cNvPr>
          <p:cNvSpPr>
            <a:spLocks noGrp="1"/>
          </p:cNvSpPr>
          <p:nvPr>
            <p:ph idx="1"/>
          </p:nvPr>
        </p:nvSpPr>
        <p:spPr>
          <a:xfrm>
            <a:off x="2589212" y="972767"/>
            <a:ext cx="8915400" cy="4938456"/>
          </a:xfrm>
        </p:spPr>
        <p:txBody>
          <a:bodyPr>
            <a:normAutofit fontScale="85000" lnSpcReduction="10000"/>
          </a:bodyPr>
          <a:lstStyle/>
          <a:p>
            <a:pPr>
              <a:buFont typeface="Wingdings 3" panose="05040102010807070707" pitchFamily="18" charset="2"/>
              <a:buChar char=""/>
            </a:pPr>
            <a:r>
              <a:rPr lang="en-US" sz="1400" b="1" i="0" dirty="0">
                <a:solidFill>
                  <a:srgbClr val="800000"/>
                </a:solidFill>
                <a:effectLst/>
                <a:highlight>
                  <a:srgbClr val="FFFFFF"/>
                </a:highlight>
                <a:latin typeface="Times New Roman" panose="02020603050405020304" pitchFamily="18" charset="0"/>
                <a:cs typeface="Times New Roman" panose="02020603050405020304" pitchFamily="18" charset="0"/>
              </a:rPr>
              <a:t>Machine learning (ML) is the study of computer </a:t>
            </a:r>
            <a:r>
              <a:rPr lang="en-US" sz="1400" b="1" dirty="0">
                <a:solidFill>
                  <a:srgbClr val="800000"/>
                </a:solidFill>
                <a:highlight>
                  <a:srgbClr val="FFFFFF"/>
                </a:highlight>
                <a:latin typeface="Times New Roman" panose="02020603050405020304" pitchFamily="18" charset="0"/>
                <a:cs typeface="Times New Roman" panose="02020603050405020304" pitchFamily="18" charset="0"/>
              </a:rPr>
              <a:t>algorithms </a:t>
            </a:r>
            <a:r>
              <a:rPr lang="en-US" sz="1400" b="1" i="0" dirty="0">
                <a:solidFill>
                  <a:srgbClr val="800000"/>
                </a:solidFill>
                <a:effectLst/>
                <a:highlight>
                  <a:srgbClr val="FFFFFF"/>
                </a:highlight>
                <a:latin typeface="Times New Roman" panose="02020603050405020304" pitchFamily="18" charset="0"/>
                <a:cs typeface="Times New Roman" panose="02020603050405020304" pitchFamily="18" charset="0"/>
              </a:rPr>
              <a:t>that improve automatically through experience and by the use of data.</a:t>
            </a:r>
            <a:r>
              <a:rPr lang="en-US" sz="1400" b="1" i="0" baseline="30000" dirty="0">
                <a:solidFill>
                  <a:srgbClr val="800000"/>
                </a:solidFill>
                <a:effectLst/>
                <a:highlight>
                  <a:srgbClr val="FFFFFF"/>
                </a:highlight>
                <a:latin typeface="Times New Roman" panose="02020603050405020304" pitchFamily="18" charset="0"/>
                <a:cs typeface="Times New Roman" panose="02020603050405020304" pitchFamily="18" charset="0"/>
              </a:rPr>
              <a:t> </a:t>
            </a:r>
            <a:r>
              <a:rPr lang="en-US" sz="1400" b="1" i="0" dirty="0">
                <a:solidFill>
                  <a:srgbClr val="800000"/>
                </a:solidFill>
                <a:effectLst/>
                <a:highlight>
                  <a:srgbClr val="FFFFFF"/>
                </a:highlight>
                <a:latin typeface="Times New Roman" panose="02020603050405020304" pitchFamily="18" charset="0"/>
                <a:cs typeface="Times New Roman" panose="02020603050405020304" pitchFamily="18" charset="0"/>
              </a:rPr>
              <a:t>It is seen as a part of </a:t>
            </a:r>
            <a:r>
              <a:rPr lang="en-US" sz="1400" b="1" dirty="0">
                <a:solidFill>
                  <a:srgbClr val="800000"/>
                </a:solidFill>
                <a:highlight>
                  <a:srgbClr val="FFFFFF"/>
                </a:highlight>
                <a:latin typeface="Times New Roman" panose="02020603050405020304" pitchFamily="18" charset="0"/>
                <a:cs typeface="Times New Roman" panose="02020603050405020304" pitchFamily="18" charset="0"/>
              </a:rPr>
              <a:t>artificial intelligence.</a:t>
            </a:r>
            <a:r>
              <a:rPr lang="en-US" sz="1400" b="1" i="0" dirty="0">
                <a:solidFill>
                  <a:srgbClr val="800000"/>
                </a:solidFill>
                <a:effectLst/>
                <a:highlight>
                  <a:srgbClr val="FFFFFF"/>
                </a:highlight>
                <a:latin typeface="Times New Roman" panose="02020603050405020304" pitchFamily="18" charset="0"/>
                <a:cs typeface="Times New Roman" panose="02020603050405020304" pitchFamily="18" charset="0"/>
              </a:rPr>
              <a:t> Machine learning algorithms build a model based on sample data, known as </a:t>
            </a:r>
            <a:r>
              <a:rPr lang="en-US" sz="1400" b="1" dirty="0">
                <a:solidFill>
                  <a:srgbClr val="800000"/>
                </a:solidFill>
                <a:highlight>
                  <a:srgbClr val="FFFFFF"/>
                </a:highlight>
                <a:latin typeface="Times New Roman" panose="02020603050405020304" pitchFamily="18" charset="0"/>
                <a:cs typeface="Times New Roman" panose="02020603050405020304" pitchFamily="18" charset="0"/>
              </a:rPr>
              <a:t>“training data” </a:t>
            </a:r>
            <a:r>
              <a:rPr lang="en-US" sz="1400" b="1" i="0" dirty="0">
                <a:solidFill>
                  <a:srgbClr val="800000"/>
                </a:solidFill>
                <a:effectLst/>
                <a:highlight>
                  <a:srgbClr val="FFFFFF"/>
                </a:highlight>
                <a:latin typeface="Times New Roman" panose="02020603050405020304" pitchFamily="18" charset="0"/>
                <a:cs typeface="Times New Roman" panose="02020603050405020304" pitchFamily="18" charset="0"/>
              </a:rPr>
              <a:t>, in order to make predictions or decisions without being explicitly programmed to do so.</a:t>
            </a:r>
          </a:p>
          <a:p>
            <a:pPr>
              <a:buFont typeface="Wingdings 3" panose="05040102010807070707" pitchFamily="18" charset="2"/>
              <a:buChar char=""/>
            </a:pPr>
            <a:r>
              <a:rPr lang="en-US" sz="1400" b="1" i="0" dirty="0">
                <a:solidFill>
                  <a:srgbClr val="800000"/>
                </a:solidFill>
                <a:effectLst/>
                <a:highlight>
                  <a:srgbClr val="FFFFFF"/>
                </a:highlight>
                <a:latin typeface="Times New Roman" panose="02020603050405020304" pitchFamily="18" charset="0"/>
                <a:cs typeface="Times New Roman" panose="02020603050405020304" pitchFamily="18" charset="0"/>
              </a:rPr>
              <a:t>A subset of machine learning is closely related to computational statistics, which focuses on making predictions using computers; but not all machine learning is statistical learning. </a:t>
            </a:r>
          </a:p>
          <a:p>
            <a:pPr>
              <a:buFont typeface="Wingdings 3" panose="05040102010807070707" pitchFamily="18" charset="2"/>
              <a:buChar char=""/>
            </a:pPr>
            <a:r>
              <a:rPr lang="en-US" sz="1400" b="1" i="0" dirty="0">
                <a:solidFill>
                  <a:srgbClr val="800000"/>
                </a:solidFill>
                <a:effectLst/>
                <a:highlight>
                  <a:srgbClr val="FFFFFF"/>
                </a:highlight>
                <a:latin typeface="Times New Roman" panose="02020603050405020304" pitchFamily="18" charset="0"/>
                <a:cs typeface="Times New Roman" panose="02020603050405020304" pitchFamily="18" charset="0"/>
              </a:rPr>
              <a:t>The study of mathematical optimization delivers methods, theory and application domains to the field of machine learning. </a:t>
            </a:r>
          </a:p>
          <a:p>
            <a:pPr>
              <a:buFont typeface="Wingdings 3" panose="05040102010807070707" pitchFamily="18" charset="2"/>
              <a:buChar char=""/>
            </a:pPr>
            <a:r>
              <a:rPr lang="en-US" sz="1400" b="1" i="0" dirty="0">
                <a:solidFill>
                  <a:srgbClr val="800000"/>
                </a:solidFill>
                <a:effectLst/>
                <a:highlight>
                  <a:srgbClr val="FFFFFF"/>
                </a:highlight>
                <a:latin typeface="Times New Roman" panose="02020603050405020304" pitchFamily="18" charset="0"/>
                <a:cs typeface="Times New Roman" panose="02020603050405020304" pitchFamily="18" charset="0"/>
              </a:rPr>
              <a:t>Data Mining is a related field of study, focusing on exploratory data analysis through unsupervised learnin</a:t>
            </a:r>
            <a:r>
              <a:rPr lang="en-US" sz="1400" b="1" dirty="0">
                <a:solidFill>
                  <a:srgbClr val="800000"/>
                </a:solidFill>
                <a:highlight>
                  <a:srgbClr val="FFFFFF"/>
                </a:highlight>
                <a:latin typeface="Times New Roman" panose="02020603050405020304" pitchFamily="18" charset="0"/>
                <a:cs typeface="Times New Roman" panose="02020603050405020304" pitchFamily="18" charset="0"/>
              </a:rPr>
              <a:t>g.</a:t>
            </a:r>
          </a:p>
          <a:p>
            <a:pPr algn="l">
              <a:buFont typeface="Wingdings 3" panose="05040102010807070707" pitchFamily="18" charset="2"/>
              <a:buChar char=""/>
            </a:pPr>
            <a:r>
              <a:rPr lang="en-US" sz="1400" b="1" i="0" dirty="0">
                <a:solidFill>
                  <a:srgbClr val="800000"/>
                </a:solidFill>
                <a:effectLst/>
                <a:highlight>
                  <a:srgbClr val="FFFFFF"/>
                </a:highlight>
                <a:latin typeface="Times New Roman" panose="02020603050405020304" pitchFamily="18" charset="0"/>
                <a:cs typeface="Times New Roman" panose="02020603050405020304" pitchFamily="18" charset="0"/>
              </a:rPr>
              <a:t>Machine learning approaches are traditionally divided into three broad categories, depending on the nature of the "signal" or "feedback" available to the learning system:</a:t>
            </a:r>
          </a:p>
          <a:p>
            <a:pPr algn="l">
              <a:buFont typeface="Wingdings" panose="05000000000000000000" pitchFamily="2" charset="2"/>
              <a:buChar char="v"/>
            </a:pPr>
            <a:r>
              <a:rPr lang="en-US" sz="1400" b="1" dirty="0">
                <a:solidFill>
                  <a:srgbClr val="800000"/>
                </a:solidFill>
                <a:highlight>
                  <a:srgbClr val="FFFFFF"/>
                </a:highlight>
                <a:latin typeface="Times New Roman" panose="02020603050405020304" pitchFamily="18" charset="0"/>
                <a:cs typeface="Times New Roman" panose="02020603050405020304" pitchFamily="18" charset="0"/>
              </a:rPr>
              <a:t>Supervised Learning:</a:t>
            </a:r>
            <a:r>
              <a:rPr lang="en-US" sz="1400" b="1" i="0" dirty="0">
                <a:solidFill>
                  <a:srgbClr val="800000"/>
                </a:solidFill>
                <a:effectLst/>
                <a:highlight>
                  <a:srgbClr val="FFFFFF"/>
                </a:highlight>
                <a:latin typeface="Times New Roman" panose="02020603050405020304" pitchFamily="18" charset="0"/>
                <a:cs typeface="Times New Roman" panose="02020603050405020304" pitchFamily="18" charset="0"/>
              </a:rPr>
              <a:t> The computer is presented with example inputs and their desired outputs, given by a "teacher", and the goal is to learn a general rule that maps inputs to outputs.</a:t>
            </a:r>
          </a:p>
          <a:p>
            <a:pPr algn="l">
              <a:buFont typeface="Wingdings" panose="05000000000000000000" pitchFamily="2" charset="2"/>
              <a:buChar char="v"/>
            </a:pPr>
            <a:r>
              <a:rPr lang="en-US" sz="1400" b="1" dirty="0">
                <a:solidFill>
                  <a:srgbClr val="800000"/>
                </a:solidFill>
                <a:highlight>
                  <a:srgbClr val="FFFFFF"/>
                </a:highlight>
                <a:latin typeface="Times New Roman" panose="02020603050405020304" pitchFamily="18" charset="0"/>
                <a:cs typeface="Times New Roman" panose="02020603050405020304" pitchFamily="18" charset="0"/>
              </a:rPr>
              <a:t>Unsupervised Learning: </a:t>
            </a:r>
            <a:r>
              <a:rPr lang="en-US" sz="1400" b="1" i="0" dirty="0">
                <a:solidFill>
                  <a:srgbClr val="800000"/>
                </a:solidFill>
                <a:effectLst/>
                <a:highlight>
                  <a:srgbClr val="FFFFFF"/>
                </a:highlight>
                <a:latin typeface="Times New Roman" panose="02020603050405020304" pitchFamily="18" charset="0"/>
                <a:cs typeface="Times New Roman" panose="02020603050405020304" pitchFamily="18" charset="0"/>
              </a:rPr>
              <a:t>No labels are given to the learning algorithm, leaving it on its own to find structure in its input. Unsupervised learning can be a goal in itself (discovering hidden patterns in data) or a means towards an end(feature learning).</a:t>
            </a:r>
          </a:p>
          <a:p>
            <a:pPr algn="l">
              <a:buFont typeface="Wingdings" panose="05000000000000000000" pitchFamily="2" charset="2"/>
              <a:buChar char="v"/>
            </a:pPr>
            <a:r>
              <a:rPr lang="en-US" sz="1400" b="1" i="0" dirty="0">
                <a:solidFill>
                  <a:srgbClr val="800000"/>
                </a:solidFill>
                <a:effectLst/>
                <a:highlight>
                  <a:srgbClr val="FFFFFF"/>
                </a:highlight>
                <a:latin typeface="Times New Roman" panose="02020603050405020304" pitchFamily="18" charset="0"/>
                <a:cs typeface="Times New Roman" panose="02020603050405020304" pitchFamily="18" charset="0"/>
              </a:rPr>
              <a:t>Reinforcement Learning: A computer program interacts with a dynamic environment in which it must perform a certain goal (such as driving a vehicle or playing a game against an opponent). As it navigates its problem space, the program is provided feedback that's analogous to rewards, which it tries to maximize.</a:t>
            </a:r>
          </a:p>
          <a:p>
            <a:endParaRPr lang="en-IN" sz="1400" b="1" dirty="0">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3332287"/>
      </p:ext>
    </p:extLst>
  </p:cSld>
  <p:clrMapOvr>
    <a:masterClrMapping/>
  </p:clrMapOvr>
  <mc:AlternateContent xmlns:mc="http://schemas.openxmlformats.org/markup-compatibility/2006" xmlns:p14="http://schemas.microsoft.com/office/powerpoint/2010/main">
    <mc:Choice Requires="p14">
      <p:transition spd="slow" p14:dur="2000">
        <p14:flip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EE41A-DAA3-4934-8094-1F0DC791258A}"/>
              </a:ext>
            </a:extLst>
          </p:cNvPr>
          <p:cNvSpPr>
            <a:spLocks noGrp="1"/>
          </p:cNvSpPr>
          <p:nvPr>
            <p:ph type="title"/>
          </p:nvPr>
        </p:nvSpPr>
        <p:spPr>
          <a:xfrm>
            <a:off x="2592925" y="624110"/>
            <a:ext cx="8911687" cy="718307"/>
          </a:xfrm>
        </p:spPr>
        <p:txBody>
          <a:bodyPr>
            <a:normAutofit/>
          </a:bodyPr>
          <a:lstStyle/>
          <a:p>
            <a:pPr algn="ctr"/>
            <a:r>
              <a:rPr lang="en-US" sz="1400" b="1" u="sng" dirty="0">
                <a:highlight>
                  <a:srgbClr val="0000FF"/>
                </a:highlight>
                <a:latin typeface="Times New Roman" panose="02020603050405020304" pitchFamily="18" charset="0"/>
                <a:cs typeface="Times New Roman" panose="02020603050405020304" pitchFamily="18" charset="0"/>
              </a:rPr>
              <a:t>Python and Features of Python</a:t>
            </a:r>
            <a:endParaRPr lang="en-IN" sz="1400" b="1" u="sng" dirty="0">
              <a:highlight>
                <a:srgbClr val="0000FF"/>
              </a:highligh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7BC372-783C-403A-91D3-470C6E753331}"/>
              </a:ext>
            </a:extLst>
          </p:cNvPr>
          <p:cNvSpPr>
            <a:spLocks noGrp="1"/>
          </p:cNvSpPr>
          <p:nvPr>
            <p:ph idx="1"/>
          </p:nvPr>
        </p:nvSpPr>
        <p:spPr>
          <a:xfrm>
            <a:off x="1906621" y="1254868"/>
            <a:ext cx="9597991" cy="5457217"/>
          </a:xfrm>
        </p:spPr>
        <p:txBody>
          <a:bodyPr>
            <a:normAutofit fontScale="85000" lnSpcReduction="20000"/>
          </a:bodyPr>
          <a:lstStyle/>
          <a:p>
            <a:pPr marL="0" indent="0">
              <a:buNone/>
            </a:pPr>
            <a:r>
              <a:rPr lang="en-US" sz="1400" i="0" dirty="0">
                <a:solidFill>
                  <a:srgbClr val="000000"/>
                </a:solidFill>
                <a:effectLst/>
                <a:highlight>
                  <a:srgbClr val="FFFF00"/>
                </a:highlight>
                <a:latin typeface="Times New Roman" panose="02020603050405020304" pitchFamily="18" charset="0"/>
                <a:cs typeface="Times New Roman" panose="02020603050405020304" pitchFamily="18" charset="0"/>
              </a:rPr>
              <a:t>Python is a high-level, interpreted, interactive and object-oriented scripting language. Python is designed to be highly readable. It uses English keywords frequently where as other languages use punctuation, and it has fewer syntactical constructions than other languages. We have also used python in our  ML model too.</a:t>
            </a:r>
          </a:p>
          <a:p>
            <a:pPr marL="0" indent="0">
              <a:buNone/>
            </a:pPr>
            <a:r>
              <a:rPr lang="en-US" sz="1400" dirty="0">
                <a:solidFill>
                  <a:srgbClr val="000000"/>
                </a:solidFill>
                <a:highlight>
                  <a:srgbClr val="FFFF00"/>
                </a:highlight>
                <a:latin typeface="Times New Roman" panose="02020603050405020304" pitchFamily="18" charset="0"/>
                <a:cs typeface="Times New Roman" panose="02020603050405020304" pitchFamily="18" charset="0"/>
              </a:rPr>
              <a:t>FEATURES OF PYTHON :-</a:t>
            </a:r>
          </a:p>
          <a:p>
            <a:pPr>
              <a:buAutoNum type="arabicPeriod"/>
            </a:pPr>
            <a:r>
              <a:rPr lang="en-IN" sz="1400" i="0" dirty="0">
                <a:solidFill>
                  <a:srgbClr val="40424E"/>
                </a:solidFill>
                <a:effectLst/>
                <a:highlight>
                  <a:srgbClr val="FFFF00"/>
                </a:highlight>
                <a:latin typeface="Times New Roman" panose="02020603050405020304" pitchFamily="18" charset="0"/>
                <a:cs typeface="Times New Roman" panose="02020603050405020304" pitchFamily="18" charset="0"/>
              </a:rPr>
              <a:t>Easy to code</a:t>
            </a:r>
          </a:p>
          <a:p>
            <a:pPr>
              <a:buAutoNum type="arabicPeriod"/>
            </a:pPr>
            <a:r>
              <a:rPr lang="en-IN" sz="1400" i="0" dirty="0">
                <a:solidFill>
                  <a:srgbClr val="40424E"/>
                </a:solidFill>
                <a:effectLst/>
                <a:highlight>
                  <a:srgbClr val="FFFF00"/>
                </a:highlight>
                <a:latin typeface="Times New Roman" panose="02020603050405020304" pitchFamily="18" charset="0"/>
                <a:cs typeface="Times New Roman" panose="02020603050405020304" pitchFamily="18" charset="0"/>
              </a:rPr>
              <a:t> Free and Open Source</a:t>
            </a:r>
            <a:endParaRPr lang="en-IN" sz="1400" dirty="0">
              <a:solidFill>
                <a:srgbClr val="40424E"/>
              </a:solidFill>
              <a:highlight>
                <a:srgbClr val="FFFF00"/>
              </a:highlight>
              <a:latin typeface="Times New Roman" panose="02020603050405020304" pitchFamily="18" charset="0"/>
              <a:cs typeface="Times New Roman" panose="02020603050405020304" pitchFamily="18" charset="0"/>
            </a:endParaRPr>
          </a:p>
          <a:p>
            <a:pPr>
              <a:buAutoNum type="arabicPeriod"/>
            </a:pPr>
            <a:r>
              <a:rPr lang="en-IN" sz="1400" i="0" dirty="0">
                <a:solidFill>
                  <a:srgbClr val="40424E"/>
                </a:solidFill>
                <a:effectLst/>
                <a:highlight>
                  <a:srgbClr val="FFFF00"/>
                </a:highlight>
                <a:latin typeface="Times New Roman" panose="02020603050405020304" pitchFamily="18" charset="0"/>
                <a:cs typeface="Times New Roman" panose="02020603050405020304" pitchFamily="18" charset="0"/>
              </a:rPr>
              <a:t>Object-Oriented Language</a:t>
            </a:r>
          </a:p>
          <a:p>
            <a:pPr>
              <a:buAutoNum type="arabicPeriod"/>
            </a:pPr>
            <a:r>
              <a:rPr lang="en-IN" sz="1400" i="0" dirty="0">
                <a:solidFill>
                  <a:srgbClr val="40424E"/>
                </a:solidFill>
                <a:effectLst/>
                <a:highlight>
                  <a:srgbClr val="FFFF00"/>
                </a:highlight>
                <a:latin typeface="Times New Roman" panose="02020603050405020304" pitchFamily="18" charset="0"/>
                <a:cs typeface="Times New Roman" panose="02020603050405020304" pitchFamily="18" charset="0"/>
              </a:rPr>
              <a:t>GUI Programming Support</a:t>
            </a:r>
            <a:endParaRPr lang="en-IN" sz="1400" dirty="0">
              <a:solidFill>
                <a:srgbClr val="40424E"/>
              </a:solidFill>
              <a:highlight>
                <a:srgbClr val="FFFF00"/>
              </a:highlight>
              <a:latin typeface="Times New Roman" panose="02020603050405020304" pitchFamily="18" charset="0"/>
              <a:cs typeface="Times New Roman" panose="02020603050405020304" pitchFamily="18" charset="0"/>
            </a:endParaRPr>
          </a:p>
          <a:p>
            <a:pPr>
              <a:buAutoNum type="arabicPeriod"/>
            </a:pPr>
            <a:r>
              <a:rPr lang="en-IN" sz="1400" i="0" dirty="0">
                <a:solidFill>
                  <a:srgbClr val="40424E"/>
                </a:solidFill>
                <a:effectLst/>
                <a:highlight>
                  <a:srgbClr val="FFFF00"/>
                </a:highlight>
                <a:latin typeface="Times New Roman" panose="02020603050405020304" pitchFamily="18" charset="0"/>
                <a:cs typeface="Times New Roman" panose="02020603050405020304" pitchFamily="18" charset="0"/>
              </a:rPr>
              <a:t>High-Level Language</a:t>
            </a:r>
          </a:p>
          <a:p>
            <a:pPr>
              <a:buAutoNum type="arabicPeriod"/>
            </a:pPr>
            <a:r>
              <a:rPr lang="en-IN" sz="1400" i="0" dirty="0">
                <a:solidFill>
                  <a:srgbClr val="40424E"/>
                </a:solidFill>
                <a:effectLst/>
                <a:highlight>
                  <a:srgbClr val="FFFF00"/>
                </a:highlight>
                <a:latin typeface="Times New Roman" panose="02020603050405020304" pitchFamily="18" charset="0"/>
                <a:cs typeface="Times New Roman" panose="02020603050405020304" pitchFamily="18" charset="0"/>
              </a:rPr>
              <a:t>Extensible feature</a:t>
            </a:r>
          </a:p>
          <a:p>
            <a:pPr>
              <a:buAutoNum type="arabicPeriod"/>
            </a:pPr>
            <a:r>
              <a:rPr lang="en-IN" sz="1400" i="0" dirty="0">
                <a:solidFill>
                  <a:srgbClr val="40424E"/>
                </a:solidFill>
                <a:effectLst/>
                <a:highlight>
                  <a:srgbClr val="FFFF00"/>
                </a:highlight>
                <a:latin typeface="Times New Roman" panose="02020603050405020304" pitchFamily="18" charset="0"/>
                <a:cs typeface="Times New Roman" panose="02020603050405020304" pitchFamily="18" charset="0"/>
              </a:rPr>
              <a:t>Python is Portable language</a:t>
            </a:r>
          </a:p>
          <a:p>
            <a:pPr>
              <a:buAutoNum type="arabicPeriod"/>
            </a:pPr>
            <a:r>
              <a:rPr lang="en-IN" sz="1400" i="0" dirty="0">
                <a:solidFill>
                  <a:srgbClr val="40424E"/>
                </a:solidFill>
                <a:effectLst/>
                <a:highlight>
                  <a:srgbClr val="FFFF00"/>
                </a:highlight>
                <a:latin typeface="Times New Roman" panose="02020603050405020304" pitchFamily="18" charset="0"/>
                <a:cs typeface="Times New Roman" panose="02020603050405020304" pitchFamily="18" charset="0"/>
              </a:rPr>
              <a:t>Python is Integrated language</a:t>
            </a:r>
            <a:endParaRPr lang="en-IN" sz="1400" dirty="0">
              <a:solidFill>
                <a:srgbClr val="40424E"/>
              </a:solidFill>
              <a:highlight>
                <a:srgbClr val="FFFF00"/>
              </a:highlight>
              <a:latin typeface="Times New Roman" panose="02020603050405020304" pitchFamily="18" charset="0"/>
              <a:cs typeface="Times New Roman" panose="02020603050405020304" pitchFamily="18" charset="0"/>
            </a:endParaRPr>
          </a:p>
          <a:p>
            <a:pPr>
              <a:buAutoNum type="arabicPeriod"/>
            </a:pPr>
            <a:r>
              <a:rPr lang="en-IN" sz="1400" i="0" dirty="0">
                <a:solidFill>
                  <a:srgbClr val="40424E"/>
                </a:solidFill>
                <a:effectLst/>
                <a:highlight>
                  <a:srgbClr val="FFFF00"/>
                </a:highlight>
                <a:latin typeface="Times New Roman" panose="02020603050405020304" pitchFamily="18" charset="0"/>
                <a:cs typeface="Times New Roman" panose="02020603050405020304" pitchFamily="18" charset="0"/>
              </a:rPr>
              <a:t>Interpreted Language</a:t>
            </a:r>
          </a:p>
          <a:p>
            <a:pPr>
              <a:buAutoNum type="arabicPeriod"/>
            </a:pPr>
            <a:r>
              <a:rPr lang="en-IN" sz="1400" i="0" dirty="0">
                <a:solidFill>
                  <a:srgbClr val="40424E"/>
                </a:solidFill>
                <a:effectLst/>
                <a:highlight>
                  <a:srgbClr val="FFFF00"/>
                </a:highlight>
                <a:latin typeface="Times New Roman" panose="02020603050405020304" pitchFamily="18" charset="0"/>
                <a:cs typeface="Times New Roman" panose="02020603050405020304" pitchFamily="18" charset="0"/>
              </a:rPr>
              <a:t>Large Standard Library</a:t>
            </a:r>
            <a:endParaRPr lang="en-IN" sz="1400" dirty="0">
              <a:solidFill>
                <a:srgbClr val="40424E"/>
              </a:solidFill>
              <a:highlight>
                <a:srgbClr val="FFFF00"/>
              </a:highlight>
              <a:latin typeface="Times New Roman" panose="02020603050405020304" pitchFamily="18" charset="0"/>
              <a:cs typeface="Times New Roman" panose="02020603050405020304" pitchFamily="18" charset="0"/>
            </a:endParaRPr>
          </a:p>
          <a:p>
            <a:pPr>
              <a:buAutoNum type="arabicPeriod"/>
            </a:pPr>
            <a:r>
              <a:rPr lang="en-IN" sz="1400" i="0" dirty="0">
                <a:solidFill>
                  <a:srgbClr val="40424E"/>
                </a:solidFill>
                <a:effectLst/>
                <a:highlight>
                  <a:srgbClr val="FFFF00"/>
                </a:highlight>
                <a:latin typeface="Times New Roman" panose="02020603050405020304" pitchFamily="18" charset="0"/>
                <a:cs typeface="Times New Roman" panose="02020603050405020304" pitchFamily="18" charset="0"/>
              </a:rPr>
              <a:t>Dynamically Typed Language</a:t>
            </a:r>
            <a:endParaRPr lang="en-US" sz="1400" dirty="0">
              <a:solidFill>
                <a:srgbClr val="000000"/>
              </a:solidFill>
              <a:highlight>
                <a:srgbClr val="FFFF00"/>
              </a:highligh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21150854"/>
      </p:ext>
    </p:extLst>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307B5-5AB1-4669-B80C-88E86615E3FC}"/>
              </a:ext>
            </a:extLst>
          </p:cNvPr>
          <p:cNvSpPr>
            <a:spLocks noGrp="1"/>
          </p:cNvSpPr>
          <p:nvPr>
            <p:ph type="title"/>
          </p:nvPr>
        </p:nvSpPr>
        <p:spPr>
          <a:xfrm>
            <a:off x="2592925" y="624110"/>
            <a:ext cx="8911687" cy="514026"/>
          </a:xfrm>
        </p:spPr>
        <p:txBody>
          <a:bodyPr>
            <a:normAutofit/>
          </a:bodyPr>
          <a:lstStyle/>
          <a:p>
            <a:pPr algn="ctr"/>
            <a:r>
              <a:rPr lang="en-US" sz="1400" b="1" dirty="0">
                <a:highlight>
                  <a:srgbClr val="FF0000"/>
                </a:highlight>
                <a:latin typeface="Times New Roman" panose="02020603050405020304" pitchFamily="18" charset="0"/>
                <a:cs typeface="Times New Roman" panose="02020603050405020304" pitchFamily="18" charset="0"/>
              </a:rPr>
              <a:t>APPLICATION OF MACHINE LEARNING</a:t>
            </a:r>
            <a:endParaRPr lang="en-IN" sz="1400" b="1" dirty="0">
              <a:highlight>
                <a:srgbClr val="FF0000"/>
              </a:highligh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E31A797-1E4B-466F-803F-EF26288D554B}"/>
              </a:ext>
            </a:extLst>
          </p:cNvPr>
          <p:cNvSpPr>
            <a:spLocks noGrp="1"/>
          </p:cNvSpPr>
          <p:nvPr>
            <p:ph idx="1"/>
          </p:nvPr>
        </p:nvSpPr>
        <p:spPr>
          <a:xfrm>
            <a:off x="1869365" y="1167319"/>
            <a:ext cx="8915400" cy="4870362"/>
          </a:xfrm>
          <a:noFill/>
        </p:spPr>
        <p:txBody>
          <a:bodyPr>
            <a:normAutofit fontScale="77500" lnSpcReduction="20000"/>
          </a:bodyPr>
          <a:lstStyle/>
          <a:p>
            <a:pPr marL="0" indent="0">
              <a:buNone/>
            </a:pPr>
            <a:r>
              <a:rPr lang="en-US" sz="1400" i="0" dirty="0">
                <a:effectLst/>
                <a:highlight>
                  <a:srgbClr val="000000"/>
                </a:highlight>
                <a:latin typeface="Times New Roman" panose="02020603050405020304" pitchFamily="18" charset="0"/>
                <a:cs typeface="Times New Roman" panose="02020603050405020304" pitchFamily="18" charset="0"/>
              </a:rPr>
              <a:t>Machine learning is a buzzword for today's technology, and it is growing very rapidly day by day. We are using machine learning in our daily life even without knowing it such as Google Maps, Google assistant, Alexa, etc. Below are some most trending real-world applications of Machine Learning:</a:t>
            </a:r>
          </a:p>
          <a:p>
            <a:pPr algn="l">
              <a:buFont typeface="Wingdings" panose="05000000000000000000" pitchFamily="2" charset="2"/>
              <a:buChar char="ü"/>
            </a:pPr>
            <a:r>
              <a:rPr lang="en-US" sz="1400" i="0" dirty="0">
                <a:effectLst/>
                <a:highlight>
                  <a:srgbClr val="000000"/>
                </a:highlight>
                <a:latin typeface="Times New Roman" panose="02020603050405020304" pitchFamily="18" charset="0"/>
                <a:cs typeface="Times New Roman" panose="02020603050405020304" pitchFamily="18" charset="0"/>
              </a:rPr>
              <a:t>Image Recognition.</a:t>
            </a:r>
          </a:p>
          <a:p>
            <a:pPr algn="l">
              <a:buFont typeface="Wingdings" panose="05000000000000000000" pitchFamily="2" charset="2"/>
              <a:buChar char="ü"/>
            </a:pPr>
            <a:r>
              <a:rPr lang="en-US" sz="1400" i="0" dirty="0">
                <a:effectLst/>
                <a:highlight>
                  <a:srgbClr val="000000"/>
                </a:highlight>
                <a:latin typeface="Times New Roman" panose="02020603050405020304" pitchFamily="18" charset="0"/>
                <a:cs typeface="Times New Roman" panose="02020603050405020304" pitchFamily="18" charset="0"/>
              </a:rPr>
              <a:t>Speech Recognition. </a:t>
            </a:r>
          </a:p>
          <a:p>
            <a:pPr algn="l">
              <a:buFont typeface="Wingdings" panose="05000000000000000000" pitchFamily="2" charset="2"/>
              <a:buChar char="ü"/>
            </a:pPr>
            <a:r>
              <a:rPr lang="en-US" sz="1400" i="0" dirty="0">
                <a:effectLst/>
                <a:highlight>
                  <a:srgbClr val="000000"/>
                </a:highlight>
                <a:latin typeface="Times New Roman" panose="02020603050405020304" pitchFamily="18" charset="0"/>
                <a:cs typeface="Times New Roman" panose="02020603050405020304" pitchFamily="18" charset="0"/>
              </a:rPr>
              <a:t>Traffic prediction.                                                                              </a:t>
            </a:r>
          </a:p>
          <a:p>
            <a:pPr algn="l">
              <a:buFont typeface="Wingdings" panose="05000000000000000000" pitchFamily="2" charset="2"/>
              <a:buChar char="ü"/>
            </a:pPr>
            <a:r>
              <a:rPr lang="en-US" sz="1400" i="0" dirty="0">
                <a:effectLst/>
                <a:highlight>
                  <a:srgbClr val="000000"/>
                </a:highlight>
                <a:latin typeface="Times New Roman" panose="02020603050405020304" pitchFamily="18" charset="0"/>
                <a:cs typeface="Times New Roman" panose="02020603050405020304" pitchFamily="18" charset="0"/>
              </a:rPr>
              <a:t>Product recommendations.</a:t>
            </a:r>
          </a:p>
          <a:p>
            <a:pPr algn="l">
              <a:buFont typeface="Wingdings" panose="05000000000000000000" pitchFamily="2" charset="2"/>
              <a:buChar char="ü"/>
            </a:pPr>
            <a:r>
              <a:rPr lang="en-US" sz="1400" i="0" dirty="0">
                <a:effectLst/>
                <a:highlight>
                  <a:srgbClr val="000000"/>
                </a:highlight>
                <a:latin typeface="Times New Roman" panose="02020603050405020304" pitchFamily="18" charset="0"/>
                <a:cs typeface="Times New Roman" panose="02020603050405020304" pitchFamily="18" charset="0"/>
              </a:rPr>
              <a:t>Self-driving cars.</a:t>
            </a:r>
          </a:p>
          <a:p>
            <a:pPr algn="l">
              <a:buFont typeface="Wingdings" panose="05000000000000000000" pitchFamily="2" charset="2"/>
              <a:buChar char="ü"/>
            </a:pPr>
            <a:r>
              <a:rPr lang="en-US" sz="1400" i="0" dirty="0">
                <a:effectLst/>
                <a:highlight>
                  <a:srgbClr val="000000"/>
                </a:highlight>
                <a:latin typeface="Times New Roman" panose="02020603050405020304" pitchFamily="18" charset="0"/>
                <a:cs typeface="Times New Roman" panose="02020603050405020304" pitchFamily="18" charset="0"/>
              </a:rPr>
              <a:t>Email Spam and Malware Filtering.</a:t>
            </a:r>
          </a:p>
          <a:p>
            <a:pPr algn="l">
              <a:buFont typeface="Wingdings" panose="05000000000000000000" pitchFamily="2" charset="2"/>
              <a:buChar char="ü"/>
            </a:pPr>
            <a:r>
              <a:rPr lang="en-US" sz="1400" i="0" dirty="0">
                <a:effectLst/>
                <a:highlight>
                  <a:srgbClr val="000000"/>
                </a:highlight>
                <a:latin typeface="Times New Roman" panose="02020603050405020304" pitchFamily="18" charset="0"/>
                <a:cs typeface="Times New Roman" panose="02020603050405020304" pitchFamily="18" charset="0"/>
              </a:rPr>
              <a:t>Virtual Personal Assistant.</a:t>
            </a:r>
          </a:p>
          <a:p>
            <a:pPr algn="l">
              <a:buFont typeface="Wingdings" panose="05000000000000000000" pitchFamily="2" charset="2"/>
              <a:buChar char="ü"/>
            </a:pPr>
            <a:r>
              <a:rPr lang="en-US" sz="1400" i="0" dirty="0">
                <a:effectLst/>
                <a:highlight>
                  <a:srgbClr val="000000"/>
                </a:highlight>
                <a:latin typeface="Times New Roman" panose="02020603050405020304" pitchFamily="18" charset="0"/>
                <a:cs typeface="Times New Roman" panose="02020603050405020304" pitchFamily="18" charset="0"/>
              </a:rPr>
              <a:t>Online Fraud Detection</a:t>
            </a:r>
            <a:r>
              <a:rPr lang="en-IN" sz="1400" i="0" dirty="0">
                <a:effectLst/>
                <a:highlight>
                  <a:srgbClr val="000000"/>
                </a:highlight>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lang="en-IN" sz="1400" i="0" dirty="0">
                <a:effectLst/>
                <a:highlight>
                  <a:srgbClr val="000000"/>
                </a:highlight>
                <a:latin typeface="Times New Roman" panose="02020603050405020304" pitchFamily="18" charset="0"/>
                <a:cs typeface="Times New Roman" panose="02020603050405020304" pitchFamily="18" charset="0"/>
              </a:rPr>
              <a:t>Stock Market trading</a:t>
            </a:r>
          </a:p>
          <a:p>
            <a:pPr>
              <a:buFont typeface="Wingdings" panose="05000000000000000000" pitchFamily="2" charset="2"/>
              <a:buChar char="ü"/>
            </a:pPr>
            <a:r>
              <a:rPr lang="en-IN" sz="1400" i="0" dirty="0">
                <a:effectLst/>
                <a:highlight>
                  <a:srgbClr val="000000"/>
                </a:highlight>
                <a:latin typeface="Times New Roman" panose="02020603050405020304" pitchFamily="18" charset="0"/>
                <a:cs typeface="Times New Roman" panose="02020603050405020304" pitchFamily="18" charset="0"/>
              </a:rPr>
              <a:t>Medical Diagnosis</a:t>
            </a:r>
          </a:p>
          <a:p>
            <a:pPr>
              <a:buFont typeface="Wingdings" panose="05000000000000000000" pitchFamily="2" charset="2"/>
              <a:buChar char="ü"/>
            </a:pPr>
            <a:r>
              <a:rPr lang="en-IN" sz="1400" i="0" dirty="0">
                <a:effectLst/>
                <a:highlight>
                  <a:srgbClr val="000000"/>
                </a:highlight>
                <a:latin typeface="Times New Roman" panose="02020603050405020304" pitchFamily="18" charset="0"/>
                <a:cs typeface="Times New Roman" panose="02020603050405020304" pitchFamily="18" charset="0"/>
              </a:rPr>
              <a:t>Automatic Language Translation</a:t>
            </a:r>
          </a:p>
          <a:p>
            <a:pPr marL="0" indent="0" algn="l">
              <a:buNone/>
            </a:pPr>
            <a:endParaRPr lang="en-US" sz="1400" i="0" dirty="0">
              <a:solidFill>
                <a:srgbClr val="202124"/>
              </a:solidFill>
              <a:effectLst/>
              <a:highlight>
                <a:srgbClr val="FFFF00"/>
              </a:highlight>
              <a:latin typeface="Times New Roman" panose="02020603050405020304" pitchFamily="18" charset="0"/>
              <a:cs typeface="Times New Roman" panose="02020603050405020304" pitchFamily="18" charset="0"/>
            </a:endParaRPr>
          </a:p>
        </p:txBody>
      </p:sp>
      <p:pic>
        <p:nvPicPr>
          <p:cNvPr id="8" name="Content Placeholder 3">
            <a:extLst>
              <a:ext uri="{FF2B5EF4-FFF2-40B4-BE49-F238E27FC236}">
                <a16:creationId xmlns:a16="http://schemas.microsoft.com/office/drawing/2014/main" id="{0C8FC27F-1906-4D95-A6B5-AD99D168C916}"/>
              </a:ext>
            </a:extLst>
          </p:cNvPr>
          <p:cNvPicPr>
            <a:picLocks noChangeAspect="1"/>
          </p:cNvPicPr>
          <p:nvPr/>
        </p:nvPicPr>
        <p:blipFill>
          <a:blip r:embed="rId4"/>
          <a:stretch>
            <a:fillRect/>
          </a:stretch>
        </p:blipFill>
        <p:spPr>
          <a:xfrm>
            <a:off x="6327065" y="2210342"/>
            <a:ext cx="3706236" cy="3177624"/>
          </a:xfrm>
          <a:prstGeom prst="rect">
            <a:avLst/>
          </a:prstGeom>
        </p:spPr>
      </p:pic>
    </p:spTree>
    <p:extLst>
      <p:ext uri="{BB962C8B-B14F-4D97-AF65-F5344CB8AC3E}">
        <p14:creationId xmlns:p14="http://schemas.microsoft.com/office/powerpoint/2010/main" val="2750848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DC91A-3639-455F-A96A-010F41CC22E2}"/>
              </a:ext>
            </a:extLst>
          </p:cNvPr>
          <p:cNvSpPr>
            <a:spLocks noGrp="1"/>
          </p:cNvSpPr>
          <p:nvPr>
            <p:ph type="title"/>
          </p:nvPr>
        </p:nvSpPr>
        <p:spPr>
          <a:xfrm>
            <a:off x="1190740" y="644588"/>
            <a:ext cx="8911687" cy="531070"/>
          </a:xfrm>
        </p:spPr>
        <p:txBody>
          <a:bodyPr>
            <a:normAutofit/>
          </a:bodyPr>
          <a:lstStyle/>
          <a:p>
            <a:pPr algn="ctr"/>
            <a:r>
              <a:rPr lang="en-US" sz="1400" b="1" u="sng" dirty="0">
                <a:highlight>
                  <a:srgbClr val="0000FF"/>
                </a:highlight>
                <a:latin typeface="Times New Roman" panose="02020603050405020304" pitchFamily="18" charset="0"/>
                <a:cs typeface="Times New Roman" panose="02020603050405020304" pitchFamily="18" charset="0"/>
              </a:rPr>
              <a:t>ABSTRACT</a:t>
            </a:r>
            <a:endParaRPr lang="en-IN" sz="1400" b="1" u="sng" dirty="0">
              <a:highlight>
                <a:srgbClr val="0000FF"/>
              </a:highligh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8C33A74-A729-4014-8E68-3ABE0D80DA05}"/>
              </a:ext>
            </a:extLst>
          </p:cNvPr>
          <p:cNvSpPr>
            <a:spLocks noGrp="1"/>
          </p:cNvSpPr>
          <p:nvPr>
            <p:ph idx="1"/>
          </p:nvPr>
        </p:nvSpPr>
        <p:spPr>
          <a:xfrm>
            <a:off x="1040976" y="0"/>
            <a:ext cx="10278000" cy="5527891"/>
          </a:xfrm>
        </p:spPr>
        <p:txBody>
          <a:bodyPr>
            <a:normAutofit/>
          </a:bodyPr>
          <a:lstStyle/>
          <a:p>
            <a:pPr marL="0" indent="0" algn="l">
              <a:buNone/>
            </a:pPr>
            <a:r>
              <a:rPr lang="en-US" sz="1400" i="0" dirty="0">
                <a:effectLst/>
                <a:highlight>
                  <a:srgbClr val="FF0000"/>
                </a:highlight>
                <a:latin typeface="Times New Roman" panose="02020603050405020304" pitchFamily="18" charset="0"/>
                <a:cs typeface="Times New Roman" panose="02020603050405020304" pitchFamily="18" charset="0"/>
              </a:rPr>
              <a:t>Heart Disease is the leading cause of death among all other diseases, even Cancer. Due to lack of resources in the Medical field, the prediction of heart disease occasionally may be a problem. Utilization of suitable technology can prove to be highly beneficial to the medical fraternity as well as the patients. </a:t>
            </a:r>
            <a:r>
              <a:rPr lang="en-US" sz="1400" dirty="0">
                <a:highlight>
                  <a:srgbClr val="FF0000"/>
                </a:highlight>
                <a:latin typeface="Times New Roman" panose="02020603050405020304" pitchFamily="18" charset="0"/>
                <a:cs typeface="Times New Roman" panose="02020603050405020304" pitchFamily="18" charset="0"/>
              </a:rPr>
              <a:t>The Machine Learning techniques can be very well adapted to do the prediction of heart disease among individuals.</a:t>
            </a:r>
          </a:p>
          <a:p>
            <a:pPr marL="0" indent="0" algn="l">
              <a:buNone/>
            </a:pPr>
            <a:r>
              <a:rPr lang="en-US" sz="1400" i="0" dirty="0">
                <a:effectLst/>
                <a:highlight>
                  <a:srgbClr val="FF0000"/>
                </a:highlight>
                <a:latin typeface="Times New Roman" panose="02020603050405020304" pitchFamily="18" charset="0"/>
                <a:cs typeface="Times New Roman" panose="02020603050405020304" pitchFamily="18" charset="0"/>
              </a:rPr>
              <a:t>In this p</a:t>
            </a:r>
            <a:r>
              <a:rPr lang="en-US" sz="1400" dirty="0">
                <a:highlight>
                  <a:srgbClr val="FF0000"/>
                </a:highlight>
                <a:latin typeface="Times New Roman" panose="02020603050405020304" pitchFamily="18" charset="0"/>
                <a:cs typeface="Times New Roman" panose="02020603050405020304" pitchFamily="18" charset="0"/>
              </a:rPr>
              <a:t>roject I  have built a ML model, with the help of K-NN Classifier which helps us to predict the  ‘target’ class for the heart disease and also plot the Confusion </a:t>
            </a:r>
            <a:r>
              <a:rPr lang="en-US" sz="1400" dirty="0" err="1">
                <a:highlight>
                  <a:srgbClr val="FF0000"/>
                </a:highlight>
                <a:latin typeface="Times New Roman" panose="02020603050405020304" pitchFamily="18" charset="0"/>
                <a:cs typeface="Times New Roman" panose="02020603050405020304" pitchFamily="18" charset="0"/>
              </a:rPr>
              <a:t>Matrix.We</a:t>
            </a:r>
            <a:r>
              <a:rPr lang="en-US" sz="1400" dirty="0">
                <a:highlight>
                  <a:srgbClr val="FF0000"/>
                </a:highlight>
                <a:latin typeface="Times New Roman" panose="02020603050405020304" pitchFamily="18" charset="0"/>
                <a:cs typeface="Times New Roman" panose="02020603050405020304" pitchFamily="18" charset="0"/>
              </a:rPr>
              <a:t> have imported various libraries and used their attributes in this </a:t>
            </a:r>
            <a:r>
              <a:rPr lang="en-US" sz="1400" dirty="0" err="1">
                <a:highlight>
                  <a:srgbClr val="FF0000"/>
                </a:highlight>
                <a:latin typeface="Times New Roman" panose="02020603050405020304" pitchFamily="18" charset="0"/>
                <a:cs typeface="Times New Roman" panose="02020603050405020304" pitchFamily="18" charset="0"/>
              </a:rPr>
              <a:t>project.We</a:t>
            </a:r>
            <a:r>
              <a:rPr lang="en-US" sz="1400" dirty="0">
                <a:highlight>
                  <a:srgbClr val="FF0000"/>
                </a:highlight>
                <a:latin typeface="Times New Roman" panose="02020603050405020304" pitchFamily="18" charset="0"/>
                <a:cs typeface="Times New Roman" panose="02020603050405020304" pitchFamily="18" charset="0"/>
              </a:rPr>
              <a:t> have used Python programming language for the execution of the whole Machine Learning Project.</a:t>
            </a:r>
            <a:endParaRPr lang="en-US" sz="1400" i="0" dirty="0">
              <a:effectLst/>
              <a:highlight>
                <a:srgbClr val="FF0000"/>
              </a:highlight>
              <a:latin typeface="Times New Roman" panose="02020603050405020304" pitchFamily="18" charset="0"/>
              <a:cs typeface="Times New Roman" panose="02020603050405020304" pitchFamily="18" charset="0"/>
            </a:endParaRPr>
          </a:p>
          <a:p>
            <a:pPr marL="0" indent="0" algn="l">
              <a:buNone/>
            </a:pPr>
            <a:r>
              <a:rPr lang="en-US" sz="1400" i="1" u="sng" dirty="0">
                <a:effectLst/>
                <a:highlight>
                  <a:srgbClr val="FF0000"/>
                </a:highlight>
                <a:latin typeface="Times New Roman" panose="02020603050405020304" pitchFamily="18" charset="0"/>
                <a:cs typeface="Times New Roman" panose="02020603050405020304" pitchFamily="18" charset="0"/>
              </a:rPr>
              <a:t>Goal of this project:</a:t>
            </a:r>
          </a:p>
          <a:p>
            <a:pPr marL="0" indent="0" algn="l">
              <a:buNone/>
            </a:pPr>
            <a:r>
              <a:rPr lang="en-US" sz="1400" i="0" dirty="0">
                <a:effectLst/>
                <a:highlight>
                  <a:srgbClr val="FF0000"/>
                </a:highlight>
                <a:latin typeface="Times New Roman" panose="02020603050405020304" pitchFamily="18" charset="0"/>
                <a:cs typeface="Times New Roman" panose="02020603050405020304" pitchFamily="18" charset="0"/>
              </a:rPr>
              <a:t>To predict whether a patient should be diagnosed with Heart Disease. This is a binary outcome.</a:t>
            </a:r>
            <a:br>
              <a:rPr lang="en-US" sz="1400" i="0" dirty="0">
                <a:effectLst/>
                <a:highlight>
                  <a:srgbClr val="FF0000"/>
                </a:highlight>
                <a:latin typeface="Times New Roman" panose="02020603050405020304" pitchFamily="18" charset="0"/>
                <a:cs typeface="Times New Roman" panose="02020603050405020304" pitchFamily="18" charset="0"/>
              </a:rPr>
            </a:br>
            <a:r>
              <a:rPr lang="en-US" sz="1400" i="0" dirty="0">
                <a:effectLst/>
                <a:highlight>
                  <a:srgbClr val="FF0000"/>
                </a:highlight>
                <a:latin typeface="Times New Roman" panose="02020603050405020304" pitchFamily="18" charset="0"/>
                <a:cs typeface="Times New Roman" panose="02020603050405020304" pitchFamily="18" charset="0"/>
              </a:rPr>
              <a:t>Positive (+) = 1, patient diagnosed with Heart Disease</a:t>
            </a:r>
            <a:br>
              <a:rPr lang="en-US" sz="1400" i="0" dirty="0">
                <a:effectLst/>
                <a:highlight>
                  <a:srgbClr val="FF0000"/>
                </a:highlight>
                <a:latin typeface="Times New Roman" panose="02020603050405020304" pitchFamily="18" charset="0"/>
                <a:cs typeface="Times New Roman" panose="02020603050405020304" pitchFamily="18" charset="0"/>
              </a:rPr>
            </a:br>
            <a:r>
              <a:rPr lang="en-US" sz="1400" i="0" dirty="0">
                <a:effectLst/>
                <a:highlight>
                  <a:srgbClr val="FF0000"/>
                </a:highlight>
                <a:latin typeface="Times New Roman" panose="02020603050405020304" pitchFamily="18" charset="0"/>
                <a:cs typeface="Times New Roman" panose="02020603050405020304" pitchFamily="18" charset="0"/>
              </a:rPr>
              <a:t>Negative (-) = 0, patient not diagnosed with Heart Disease</a:t>
            </a:r>
          </a:p>
          <a:p>
            <a:endParaRPr lang="en-IN" dirty="0">
              <a:solidFill>
                <a:schemeClr val="bg1"/>
              </a:solidFill>
              <a:highlight>
                <a:srgbClr val="FF0000"/>
              </a:highlight>
            </a:endParaRPr>
          </a:p>
        </p:txBody>
      </p:sp>
    </p:spTree>
    <p:extLst>
      <p:ext uri="{BB962C8B-B14F-4D97-AF65-F5344CB8AC3E}">
        <p14:creationId xmlns:p14="http://schemas.microsoft.com/office/powerpoint/2010/main" val="1034078922"/>
      </p:ext>
    </p:extLst>
  </p:cSld>
  <p:clrMapOvr>
    <a:masterClrMapping/>
  </p:clrMapOvr>
  <mc:AlternateContent xmlns:mc="http://schemas.openxmlformats.org/markup-compatibility/2006" xmlns:p14="http://schemas.microsoft.com/office/powerpoint/2010/main">
    <mc:Choice Requires="p14">
      <p:transition spd="slow" p14:dur="25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9F1EE-DF61-45F6-9D3E-251BBFFD15E8}"/>
              </a:ext>
            </a:extLst>
          </p:cNvPr>
          <p:cNvSpPr>
            <a:spLocks noGrp="1"/>
          </p:cNvSpPr>
          <p:nvPr>
            <p:ph type="title"/>
          </p:nvPr>
        </p:nvSpPr>
        <p:spPr>
          <a:xfrm>
            <a:off x="1391056" y="237984"/>
            <a:ext cx="8911687" cy="370078"/>
          </a:xfrm>
        </p:spPr>
        <p:txBody>
          <a:bodyPr>
            <a:normAutofit/>
          </a:bodyPr>
          <a:lstStyle/>
          <a:p>
            <a:pPr algn="ctr"/>
            <a:r>
              <a:rPr lang="en-US" sz="1400" b="1" u="sng" dirty="0">
                <a:solidFill>
                  <a:schemeClr val="bg1"/>
                </a:solidFill>
                <a:latin typeface="Times New Roman" panose="02020603050405020304" pitchFamily="18" charset="0"/>
                <a:cs typeface="Times New Roman" panose="02020603050405020304" pitchFamily="18" charset="0"/>
              </a:rPr>
              <a:t>CHAPTERS</a:t>
            </a:r>
            <a:endParaRPr lang="en-IN" sz="1400" b="1" u="sng"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7AF3E5E-1578-4DFF-AB29-06522EF5EFE7}"/>
              </a:ext>
            </a:extLst>
          </p:cNvPr>
          <p:cNvSpPr>
            <a:spLocks noGrp="1"/>
          </p:cNvSpPr>
          <p:nvPr>
            <p:ph idx="1"/>
          </p:nvPr>
        </p:nvSpPr>
        <p:spPr>
          <a:xfrm>
            <a:off x="503852" y="718457"/>
            <a:ext cx="11374017" cy="6475445"/>
          </a:xfrm>
        </p:spPr>
        <p:txBody>
          <a:bodyPr>
            <a:normAutofit/>
          </a:bodyPr>
          <a:lstStyle/>
          <a:p>
            <a:pPr marL="0" indent="0" algn="l" fontAlgn="base">
              <a:buNone/>
            </a:pPr>
            <a:r>
              <a:rPr lang="en-US" sz="1400" b="0" i="0" dirty="0">
                <a:solidFill>
                  <a:schemeClr val="bg1">
                    <a:lumMod val="95000"/>
                    <a:lumOff val="5000"/>
                  </a:schemeClr>
                </a:solidFill>
                <a:effectLst/>
                <a:latin typeface="Times New Roman" panose="02020603050405020304" pitchFamily="18" charset="0"/>
                <a:cs typeface="Times New Roman" panose="02020603050405020304" pitchFamily="18" charset="0"/>
              </a:rPr>
              <a:t>Libraries are sets of routines and functions that are written in a given language. A robust set of libraries can make it easier for developers to perform complex tasks without rewriting many lines of code.</a:t>
            </a:r>
          </a:p>
          <a:p>
            <a:pPr marL="0" indent="0" algn="l" fontAlgn="base">
              <a:buNone/>
            </a:pPr>
            <a:r>
              <a:rPr lang="en-US" sz="1400" b="0" i="0" dirty="0">
                <a:solidFill>
                  <a:schemeClr val="bg1">
                    <a:lumMod val="95000"/>
                    <a:lumOff val="5000"/>
                  </a:schemeClr>
                </a:solidFill>
                <a:effectLst/>
                <a:latin typeface="Times New Roman" panose="02020603050405020304" pitchFamily="18" charset="0"/>
                <a:cs typeface="Times New Roman" panose="02020603050405020304" pitchFamily="18" charset="0"/>
              </a:rPr>
              <a:t>Machine learning is largely based upon mathematics. Specifically, mathematical optimization, statistics and probability. Python libraries help researchers/mathematicians who are less equipped with developer knowledge to easily “do machine learning”. </a:t>
            </a:r>
          </a:p>
          <a:p>
            <a:pPr marL="0" indent="0" algn="l" fontAlgn="base">
              <a:buNone/>
            </a:pPr>
            <a:r>
              <a:rPr lang="en-US" sz="1400" dirty="0">
                <a:solidFill>
                  <a:schemeClr val="bg1">
                    <a:lumMod val="95000"/>
                    <a:lumOff val="5000"/>
                  </a:schemeClr>
                </a:solidFill>
                <a:latin typeface="Times New Roman" panose="02020603050405020304" pitchFamily="18" charset="0"/>
                <a:cs typeface="Times New Roman" panose="02020603050405020304" pitchFamily="18" charset="0"/>
              </a:rPr>
              <a:t>Below are some of the Machine Learning libraries used in this project –</a:t>
            </a:r>
          </a:p>
          <a:p>
            <a:pPr algn="l" fontAlgn="base">
              <a:buBlip>
                <a:blip r:embed="rId4">
                  <a:extLst>
                    <a:ext uri="{837473B0-CC2E-450A-ABE3-18F120FF3D39}">
                      <a1611:picAttrSrcUrl xmlns:a1611="http://schemas.microsoft.com/office/drawing/2016/11/main" r:id="rId5"/>
                    </a:ext>
                  </a:extLst>
                </a:blip>
              </a:buBlip>
            </a:pPr>
            <a:r>
              <a:rPr lang="en-US" sz="1400" b="1" dirty="0" err="1">
                <a:solidFill>
                  <a:schemeClr val="bg1">
                    <a:lumMod val="95000"/>
                    <a:lumOff val="5000"/>
                  </a:schemeClr>
                </a:solidFill>
                <a:latin typeface="Times New Roman" panose="02020603050405020304" pitchFamily="18" charset="0"/>
                <a:cs typeface="Times New Roman" panose="02020603050405020304" pitchFamily="18" charset="0"/>
              </a:rPr>
              <a:t>Numpy</a:t>
            </a:r>
            <a:r>
              <a:rPr lang="en-US" sz="1400" dirty="0">
                <a:solidFill>
                  <a:schemeClr val="bg1">
                    <a:lumMod val="95000"/>
                    <a:lumOff val="5000"/>
                  </a:schemeClr>
                </a:solidFill>
                <a:latin typeface="Times New Roman" panose="02020603050405020304" pitchFamily="18" charset="0"/>
                <a:cs typeface="Times New Roman" panose="02020603050405020304" pitchFamily="18" charset="0"/>
              </a:rPr>
              <a:t> - </a:t>
            </a:r>
            <a:r>
              <a:rPr lang="en-US" sz="1400" b="0" i="0" dirty="0">
                <a:solidFill>
                  <a:schemeClr val="bg1">
                    <a:lumMod val="95000"/>
                    <a:lumOff val="5000"/>
                  </a:schemeClr>
                </a:solidFill>
                <a:effectLst/>
                <a:latin typeface="Times New Roman" panose="02020603050405020304" pitchFamily="18" charset="0"/>
                <a:cs typeface="Times New Roman" panose="02020603050405020304" pitchFamily="18" charset="0"/>
              </a:rPr>
              <a:t>NumPy is a very popular python library for large multi-dimensional array and matrix processing, with the help of a large collection of high-level mathematical functions.</a:t>
            </a:r>
            <a:endParaRPr lang="en-US" sz="1400" dirty="0">
              <a:solidFill>
                <a:schemeClr val="bg1">
                  <a:lumMod val="95000"/>
                  <a:lumOff val="5000"/>
                </a:schemeClr>
              </a:solidFill>
              <a:latin typeface="Times New Roman" panose="02020603050405020304" pitchFamily="18" charset="0"/>
              <a:cs typeface="Times New Roman" panose="02020603050405020304" pitchFamily="18" charset="0"/>
            </a:endParaRPr>
          </a:p>
          <a:p>
            <a:pPr algn="l" fontAlgn="base">
              <a:buBlip>
                <a:blip r:embed="rId4">
                  <a:extLst>
                    <a:ext uri="{837473B0-CC2E-450A-ABE3-18F120FF3D39}">
                      <a1611:picAttrSrcUrl xmlns:a1611="http://schemas.microsoft.com/office/drawing/2016/11/main" r:id="rId5"/>
                    </a:ext>
                  </a:extLst>
                </a:blip>
              </a:buBlip>
            </a:pPr>
            <a:r>
              <a:rPr lang="en-US" sz="1400" b="1" i="0" dirty="0">
                <a:solidFill>
                  <a:schemeClr val="bg1">
                    <a:lumMod val="95000"/>
                    <a:lumOff val="5000"/>
                  </a:schemeClr>
                </a:solidFill>
                <a:effectLst/>
                <a:latin typeface="Times New Roman" panose="02020603050405020304" pitchFamily="18" charset="0"/>
                <a:cs typeface="Times New Roman" panose="02020603050405020304" pitchFamily="18" charset="0"/>
              </a:rPr>
              <a:t>Pandas</a:t>
            </a:r>
            <a:r>
              <a:rPr lang="en-US" sz="1400" b="0" i="0" dirty="0">
                <a:solidFill>
                  <a:schemeClr val="bg1">
                    <a:lumMod val="95000"/>
                    <a:lumOff val="5000"/>
                  </a:schemeClr>
                </a:solidFill>
                <a:effectLst/>
                <a:latin typeface="Times New Roman" panose="02020603050405020304" pitchFamily="18" charset="0"/>
                <a:cs typeface="Times New Roman" panose="02020603050405020304" pitchFamily="18" charset="0"/>
              </a:rPr>
              <a:t> - Pandas is a very popular library that provides high-level data structures which are simple to use as well as intuitive.</a:t>
            </a:r>
          </a:p>
          <a:p>
            <a:pPr fontAlgn="base">
              <a:buBlip>
                <a:blip r:embed="rId4">
                  <a:extLst>
                    <a:ext uri="{837473B0-CC2E-450A-ABE3-18F120FF3D39}">
                      <a1611:picAttrSrcUrl xmlns:a1611="http://schemas.microsoft.com/office/drawing/2016/11/main" r:id="rId5"/>
                    </a:ext>
                  </a:extLst>
                </a:blip>
              </a:buBlip>
            </a:pPr>
            <a:r>
              <a:rPr lang="en-IN" sz="1400" b="1" i="0" dirty="0">
                <a:solidFill>
                  <a:schemeClr val="bg1">
                    <a:lumMod val="95000"/>
                    <a:lumOff val="5000"/>
                  </a:schemeClr>
                </a:solidFill>
                <a:effectLst/>
                <a:latin typeface="Times New Roman" panose="02020603050405020304" pitchFamily="18" charset="0"/>
                <a:cs typeface="Times New Roman" panose="02020603050405020304" pitchFamily="18" charset="0"/>
              </a:rPr>
              <a:t>Matplotlib for data visualization - </a:t>
            </a:r>
            <a:r>
              <a:rPr lang="en-US" sz="1400" b="0" i="0" dirty="0">
                <a:solidFill>
                  <a:schemeClr val="bg1">
                    <a:lumMod val="95000"/>
                    <a:lumOff val="5000"/>
                  </a:schemeClr>
                </a:solidFill>
                <a:effectLst/>
                <a:latin typeface="Times New Roman" panose="02020603050405020304" pitchFamily="18" charset="0"/>
                <a:cs typeface="Times New Roman" panose="02020603050405020304" pitchFamily="18" charset="0"/>
              </a:rPr>
              <a:t> It is a standard Python library for creating 2D plots and graphs.</a:t>
            </a:r>
            <a:endParaRPr lang="en-IN" sz="1400" b="1" i="0" dirty="0">
              <a:solidFill>
                <a:schemeClr val="bg1">
                  <a:lumMod val="95000"/>
                  <a:lumOff val="5000"/>
                </a:schemeClr>
              </a:solidFill>
              <a:effectLst/>
              <a:latin typeface="Times New Roman" panose="02020603050405020304" pitchFamily="18" charset="0"/>
              <a:cs typeface="Times New Roman" panose="02020603050405020304" pitchFamily="18" charset="0"/>
            </a:endParaRPr>
          </a:p>
          <a:p>
            <a:pPr algn="l" fontAlgn="base">
              <a:buBlip>
                <a:blip r:embed="rId4">
                  <a:extLst>
                    <a:ext uri="{837473B0-CC2E-450A-ABE3-18F120FF3D39}">
                      <a1611:picAttrSrcUrl xmlns:a1611="http://schemas.microsoft.com/office/drawing/2016/11/main" r:id="rId5"/>
                    </a:ext>
                  </a:extLst>
                </a:blip>
              </a:buBlip>
            </a:pPr>
            <a:r>
              <a:rPr lang="en-US" sz="1400" b="1" i="0" dirty="0">
                <a:solidFill>
                  <a:schemeClr val="bg1">
                    <a:lumMod val="95000"/>
                    <a:lumOff val="5000"/>
                  </a:schemeClr>
                </a:solidFill>
                <a:effectLst/>
                <a:latin typeface="Times New Roman" panose="02020603050405020304" pitchFamily="18" charset="0"/>
                <a:cs typeface="Times New Roman" panose="02020603050405020304" pitchFamily="18" charset="0"/>
              </a:rPr>
              <a:t>Seaborn </a:t>
            </a:r>
            <a:r>
              <a:rPr lang="en-US" sz="1400" b="0" i="0" dirty="0">
                <a:solidFill>
                  <a:schemeClr val="bg1">
                    <a:lumMod val="95000"/>
                    <a:lumOff val="5000"/>
                  </a:schemeClr>
                </a:solidFill>
                <a:effectLst/>
                <a:latin typeface="Times New Roman" panose="02020603050405020304" pitchFamily="18" charset="0"/>
                <a:cs typeface="Times New Roman" panose="02020603050405020304" pitchFamily="18" charset="0"/>
              </a:rPr>
              <a:t>is a popular visualization library that builds on Matplotlib’s foundations. It is a higher-level library, meaning it’s easier to generate certain kinds of plots, including heat maps, time series, and violin plots.</a:t>
            </a:r>
          </a:p>
          <a:p>
            <a:pPr algn="l" fontAlgn="base">
              <a:buBlip>
                <a:blip r:embed="rId4">
                  <a:extLst>
                    <a:ext uri="{837473B0-CC2E-450A-ABE3-18F120FF3D39}">
                      <a1611:picAttrSrcUrl xmlns:a1611="http://schemas.microsoft.com/office/drawing/2016/11/main" r:id="rId5"/>
                    </a:ext>
                  </a:extLst>
                </a:blip>
              </a:buBlip>
            </a:pPr>
            <a:r>
              <a:rPr lang="en-US" sz="1400" b="1" dirty="0" err="1">
                <a:solidFill>
                  <a:schemeClr val="bg1">
                    <a:lumMod val="95000"/>
                    <a:lumOff val="5000"/>
                  </a:schemeClr>
                </a:solidFill>
                <a:latin typeface="Times New Roman" panose="02020603050405020304" pitchFamily="18" charset="0"/>
                <a:cs typeface="Times New Roman" panose="02020603050405020304" pitchFamily="18" charset="0"/>
              </a:rPr>
              <a:t>Sklearn</a:t>
            </a:r>
            <a:r>
              <a:rPr lang="en-US" sz="1400" b="1" dirty="0">
                <a:solidFill>
                  <a:schemeClr val="bg1">
                    <a:lumMod val="95000"/>
                    <a:lumOff val="5000"/>
                  </a:schemeClr>
                </a:solidFill>
                <a:latin typeface="Times New Roman" panose="02020603050405020304" pitchFamily="18" charset="0"/>
                <a:cs typeface="Times New Roman" panose="02020603050405020304" pitchFamily="18" charset="0"/>
              </a:rPr>
              <a:t> </a:t>
            </a:r>
            <a:r>
              <a:rPr lang="en-US" sz="1400" dirty="0">
                <a:solidFill>
                  <a:schemeClr val="bg1">
                    <a:lumMod val="95000"/>
                    <a:lumOff val="5000"/>
                  </a:schemeClr>
                </a:solidFill>
                <a:latin typeface="Times New Roman" panose="02020603050405020304" pitchFamily="18" charset="0"/>
                <a:cs typeface="Times New Roman" panose="02020603050405020304" pitchFamily="18" charset="0"/>
              </a:rPr>
              <a:t>- </a:t>
            </a:r>
            <a:r>
              <a:rPr lang="en-US" sz="1400" i="0" dirty="0">
                <a:solidFill>
                  <a:schemeClr val="bg1">
                    <a:lumMod val="95000"/>
                    <a:lumOff val="5000"/>
                  </a:schemeClr>
                </a:solidFill>
                <a:effectLst/>
                <a:latin typeface="Times New Roman" panose="02020603050405020304" pitchFamily="18" charset="0"/>
                <a:cs typeface="Times New Roman" panose="02020603050405020304" pitchFamily="18" charset="0"/>
              </a:rPr>
              <a:t>Scikit-learn</a:t>
            </a:r>
            <a:r>
              <a:rPr lang="en-US" sz="1400" b="0" i="0" dirty="0">
                <a:solidFill>
                  <a:schemeClr val="bg1">
                    <a:lumMod val="95000"/>
                    <a:lumOff val="5000"/>
                  </a:schemeClr>
                </a:solidFill>
                <a:effectLst/>
                <a:latin typeface="Times New Roman" panose="02020603050405020304" pitchFamily="18" charset="0"/>
                <a:cs typeface="Times New Roman" panose="02020603050405020304" pitchFamily="18" charset="0"/>
              </a:rPr>
              <a:t> is a free software machine learning library for the Python Programming language. It features various classification, regression and clustering algorithms including Support </a:t>
            </a:r>
            <a:r>
              <a:rPr lang="en-US" sz="1400" dirty="0">
                <a:solidFill>
                  <a:schemeClr val="bg1">
                    <a:lumMod val="95000"/>
                    <a:lumOff val="5000"/>
                  </a:schemeClr>
                </a:solidFill>
                <a:latin typeface="Times New Roman" panose="02020603050405020304" pitchFamily="18" charset="0"/>
                <a:cs typeface="Times New Roman" panose="02020603050405020304" pitchFamily="18" charset="0"/>
              </a:rPr>
              <a:t>V</a:t>
            </a:r>
            <a:r>
              <a:rPr lang="en-US" sz="1400" b="0" i="0" dirty="0">
                <a:solidFill>
                  <a:schemeClr val="bg1">
                    <a:lumMod val="95000"/>
                    <a:lumOff val="5000"/>
                  </a:schemeClr>
                </a:solidFill>
                <a:effectLst/>
                <a:latin typeface="Times New Roman" panose="02020603050405020304" pitchFamily="18" charset="0"/>
                <a:cs typeface="Times New Roman" panose="02020603050405020304" pitchFamily="18" charset="0"/>
              </a:rPr>
              <a:t>ector </a:t>
            </a:r>
            <a:r>
              <a:rPr lang="en-US" sz="1400" dirty="0">
                <a:solidFill>
                  <a:schemeClr val="bg1">
                    <a:lumMod val="95000"/>
                    <a:lumOff val="5000"/>
                  </a:schemeClr>
                </a:solidFill>
                <a:latin typeface="Times New Roman" panose="02020603050405020304" pitchFamily="18" charset="0"/>
                <a:cs typeface="Times New Roman" panose="02020603050405020304" pitchFamily="18" charset="0"/>
              </a:rPr>
              <a:t>M</a:t>
            </a:r>
            <a:r>
              <a:rPr lang="en-US" sz="1400" b="0" i="0" dirty="0">
                <a:solidFill>
                  <a:schemeClr val="bg1">
                    <a:lumMod val="95000"/>
                    <a:lumOff val="5000"/>
                  </a:schemeClr>
                </a:solidFill>
                <a:effectLst/>
                <a:latin typeface="Times New Roman" panose="02020603050405020304" pitchFamily="18" charset="0"/>
                <a:cs typeface="Times New Roman" panose="02020603050405020304" pitchFamily="18" charset="0"/>
              </a:rPr>
              <a:t>achine, Random Forest and Gradient Boosting. K-means and DBSCAN, and is designed to interoperate with the Python numerical and scientific libraries </a:t>
            </a:r>
            <a:r>
              <a:rPr lang="en-US" sz="1400" b="0" i="0" dirty="0" err="1">
                <a:solidFill>
                  <a:schemeClr val="bg1">
                    <a:lumMod val="95000"/>
                    <a:lumOff val="5000"/>
                  </a:schemeClr>
                </a:solidFill>
                <a:effectLst/>
                <a:latin typeface="Times New Roman" panose="02020603050405020304" pitchFamily="18" charset="0"/>
                <a:cs typeface="Times New Roman" panose="02020603050405020304" pitchFamily="18" charset="0"/>
              </a:rPr>
              <a:t>Numpy</a:t>
            </a:r>
            <a:r>
              <a:rPr lang="en-US" sz="1400" b="0" i="0" dirty="0">
                <a:solidFill>
                  <a:schemeClr val="bg1">
                    <a:lumMod val="95000"/>
                    <a:lumOff val="5000"/>
                  </a:schemeClr>
                </a:solidFill>
                <a:effectLst/>
                <a:latin typeface="Times New Roman" panose="02020603050405020304" pitchFamily="18" charset="0"/>
                <a:cs typeface="Times New Roman" panose="02020603050405020304" pitchFamily="18" charset="0"/>
              </a:rPr>
              <a:t> and </a:t>
            </a:r>
            <a:r>
              <a:rPr lang="en-US" sz="1400" b="0" i="0" dirty="0" err="1">
                <a:solidFill>
                  <a:schemeClr val="bg1">
                    <a:lumMod val="95000"/>
                    <a:lumOff val="5000"/>
                  </a:schemeClr>
                </a:solidFill>
                <a:effectLst/>
                <a:latin typeface="Times New Roman" panose="02020603050405020304" pitchFamily="18" charset="0"/>
                <a:cs typeface="Times New Roman" panose="02020603050405020304" pitchFamily="18" charset="0"/>
              </a:rPr>
              <a:t>Scipy</a:t>
            </a:r>
            <a:r>
              <a:rPr lang="en-US" sz="1400" b="0" i="0" dirty="0">
                <a:solidFill>
                  <a:schemeClr val="bg1">
                    <a:lumMod val="95000"/>
                    <a:lumOff val="5000"/>
                  </a:schemeClr>
                </a:solidFill>
                <a:effectLst/>
                <a:latin typeface="Times New Roman" panose="02020603050405020304" pitchFamily="18" charset="0"/>
                <a:cs typeface="Times New Roman" panose="02020603050405020304" pitchFamily="18" charset="0"/>
              </a:rPr>
              <a:t>.</a:t>
            </a:r>
            <a:endParaRPr lang="en-US" sz="1400" b="0" i="0" dirty="0">
              <a:solidFill>
                <a:srgbClr val="0A0A23"/>
              </a:solidFill>
              <a:effectLst/>
              <a:latin typeface="Times New Roman" panose="02020603050405020304" pitchFamily="18" charset="0"/>
              <a:cs typeface="Times New Roman" panose="02020603050405020304" pitchFamily="18" charset="0"/>
            </a:endParaRPr>
          </a:p>
          <a:p>
            <a:pPr marL="0" indent="0">
              <a:buNone/>
            </a:pPr>
            <a:endParaRPr lang="en-IN" dirty="0">
              <a:solidFill>
                <a:schemeClr val="bg1"/>
              </a:solidFill>
            </a:endParaRPr>
          </a:p>
        </p:txBody>
      </p:sp>
    </p:spTree>
    <p:extLst>
      <p:ext uri="{BB962C8B-B14F-4D97-AF65-F5344CB8AC3E}">
        <p14:creationId xmlns:p14="http://schemas.microsoft.com/office/powerpoint/2010/main" val="106941384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2C72-9EE3-4E5C-A7E0-15BC780EFEFA}"/>
              </a:ext>
            </a:extLst>
          </p:cNvPr>
          <p:cNvSpPr>
            <a:spLocks noGrp="1"/>
          </p:cNvSpPr>
          <p:nvPr>
            <p:ph type="title"/>
          </p:nvPr>
        </p:nvSpPr>
        <p:spPr>
          <a:xfrm>
            <a:off x="1821400" y="548562"/>
            <a:ext cx="8911687" cy="345233"/>
          </a:xfrm>
        </p:spPr>
        <p:txBody>
          <a:bodyPr>
            <a:normAutofit/>
          </a:bodyPr>
          <a:lstStyle/>
          <a:p>
            <a:pPr algn="ctr"/>
            <a:r>
              <a:rPr lang="en-US" sz="1400" b="1" u="sng" dirty="0">
                <a:highlight>
                  <a:srgbClr val="05D928"/>
                </a:highlight>
                <a:latin typeface="Times New Roman" panose="02020603050405020304" pitchFamily="18" charset="0"/>
                <a:cs typeface="Times New Roman" panose="02020603050405020304" pitchFamily="18" charset="0"/>
              </a:rPr>
              <a:t>K-NN MODEL DESCRIPTION</a:t>
            </a:r>
            <a:endParaRPr lang="en-IN" sz="1400" b="1" u="sng" dirty="0">
              <a:highlight>
                <a:srgbClr val="05D928"/>
              </a:highligh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B91D298-99C6-4429-960A-EB0DA8168ABD}"/>
              </a:ext>
            </a:extLst>
          </p:cNvPr>
          <p:cNvSpPr>
            <a:spLocks noGrp="1"/>
          </p:cNvSpPr>
          <p:nvPr>
            <p:ph idx="1"/>
          </p:nvPr>
        </p:nvSpPr>
        <p:spPr>
          <a:xfrm>
            <a:off x="1383152" y="798545"/>
            <a:ext cx="9578535" cy="6326155"/>
          </a:xfrm>
        </p:spPr>
        <p:txBody>
          <a:bodyPr>
            <a:normAutofit fontScale="47500" lnSpcReduction="20000"/>
          </a:bodyPr>
          <a:lstStyle/>
          <a:p>
            <a:pPr algn="l">
              <a:buFont typeface="Wingdings" panose="05000000000000000000" pitchFamily="2" charset="2"/>
              <a:buChar char="q"/>
            </a:pPr>
            <a:r>
              <a:rPr lang="en-US" sz="2900" dirty="0">
                <a:solidFill>
                  <a:schemeClr val="bg1">
                    <a:lumMod val="95000"/>
                    <a:lumOff val="5000"/>
                  </a:schemeClr>
                </a:solidFill>
                <a:effectLst/>
                <a:highlight>
                  <a:srgbClr val="FFFF00"/>
                </a:highlight>
                <a:latin typeface="Times New Roman" panose="02020603050405020304" pitchFamily="18" charset="0"/>
                <a:cs typeface="Times New Roman" panose="02020603050405020304" pitchFamily="18" charset="0"/>
              </a:rPr>
              <a:t>K-Nearest </a:t>
            </a:r>
            <a:r>
              <a:rPr lang="en-US" sz="2900" dirty="0" err="1">
                <a:solidFill>
                  <a:schemeClr val="bg1">
                    <a:lumMod val="95000"/>
                    <a:lumOff val="5000"/>
                  </a:schemeClr>
                </a:solidFill>
                <a:effectLst/>
                <a:highlight>
                  <a:srgbClr val="FFFF00"/>
                </a:highlight>
                <a:latin typeface="Times New Roman" panose="02020603050405020304" pitchFamily="18" charset="0"/>
                <a:cs typeface="Times New Roman" panose="02020603050405020304" pitchFamily="18" charset="0"/>
              </a:rPr>
              <a:t>Neighbour</a:t>
            </a:r>
            <a:r>
              <a:rPr lang="en-US" sz="2900" dirty="0">
                <a:solidFill>
                  <a:schemeClr val="bg1">
                    <a:lumMod val="95000"/>
                    <a:lumOff val="5000"/>
                  </a:schemeClr>
                </a:solidFill>
                <a:effectLst/>
                <a:highlight>
                  <a:srgbClr val="FFFF00"/>
                </a:highlight>
                <a:latin typeface="Times New Roman" panose="02020603050405020304" pitchFamily="18" charset="0"/>
                <a:cs typeface="Times New Roman" panose="02020603050405020304" pitchFamily="18" charset="0"/>
              </a:rPr>
              <a:t> is one of the simplest Machine Learning algorithms based on Supervised Learning technique.</a:t>
            </a:r>
          </a:p>
          <a:p>
            <a:pPr algn="l">
              <a:buFont typeface="Wingdings" panose="05000000000000000000" pitchFamily="2" charset="2"/>
              <a:buChar char="q"/>
            </a:pPr>
            <a:r>
              <a:rPr lang="en-US" sz="2900" dirty="0">
                <a:solidFill>
                  <a:schemeClr val="bg1">
                    <a:lumMod val="95000"/>
                    <a:lumOff val="5000"/>
                  </a:schemeClr>
                </a:solidFill>
                <a:effectLst/>
                <a:highlight>
                  <a:srgbClr val="FFFF00"/>
                </a:highlight>
                <a:latin typeface="Times New Roman" panose="02020603050405020304" pitchFamily="18" charset="0"/>
                <a:cs typeface="Times New Roman" panose="02020603050405020304" pitchFamily="18" charset="0"/>
              </a:rPr>
              <a:t>K-NN algorithm stores all the available data and classifies a new data point based on the similarity. This means when new data appears then it can be easily classified into a well suite category by using K- NN algorithm.</a:t>
            </a:r>
          </a:p>
          <a:p>
            <a:pPr algn="l">
              <a:buFont typeface="Wingdings" panose="05000000000000000000" pitchFamily="2" charset="2"/>
              <a:buChar char="q"/>
            </a:pPr>
            <a:r>
              <a:rPr lang="en-US" sz="2900" dirty="0">
                <a:solidFill>
                  <a:schemeClr val="bg1">
                    <a:lumMod val="95000"/>
                    <a:lumOff val="5000"/>
                  </a:schemeClr>
                </a:solidFill>
                <a:effectLst/>
                <a:highlight>
                  <a:srgbClr val="FFFF00"/>
                </a:highlight>
                <a:latin typeface="Times New Roman" panose="02020603050405020304" pitchFamily="18" charset="0"/>
                <a:cs typeface="Times New Roman" panose="02020603050405020304" pitchFamily="18" charset="0"/>
              </a:rPr>
              <a:t>K-NN algorithm can be used for Regression as well as for Classification but mostly it is used for the Classification problems.</a:t>
            </a:r>
          </a:p>
          <a:p>
            <a:pPr algn="l">
              <a:buFont typeface="Wingdings" panose="05000000000000000000" pitchFamily="2" charset="2"/>
              <a:buChar char="q"/>
            </a:pPr>
            <a:r>
              <a:rPr lang="en-US" sz="2900" dirty="0">
                <a:solidFill>
                  <a:schemeClr val="bg1">
                    <a:lumMod val="95000"/>
                    <a:lumOff val="5000"/>
                  </a:schemeClr>
                </a:solidFill>
                <a:effectLst/>
                <a:highlight>
                  <a:srgbClr val="FFFF00"/>
                </a:highlight>
                <a:latin typeface="Times New Roman" panose="02020603050405020304" pitchFamily="18" charset="0"/>
                <a:cs typeface="Times New Roman" panose="02020603050405020304" pitchFamily="18" charset="0"/>
              </a:rPr>
              <a:t>K-NN is a non-parametric algorithm, which means it does not make any assumption on underlying data.</a:t>
            </a:r>
          </a:p>
          <a:p>
            <a:pPr algn="l">
              <a:buFont typeface="Wingdings" panose="05000000000000000000" pitchFamily="2" charset="2"/>
              <a:buChar char="q"/>
            </a:pPr>
            <a:r>
              <a:rPr lang="en-US" sz="2900" dirty="0">
                <a:solidFill>
                  <a:schemeClr val="bg1">
                    <a:lumMod val="95000"/>
                    <a:lumOff val="5000"/>
                  </a:schemeClr>
                </a:solidFill>
                <a:effectLst/>
                <a:highlight>
                  <a:srgbClr val="FFFF00"/>
                </a:highlight>
                <a:latin typeface="Times New Roman" panose="02020603050405020304" pitchFamily="18" charset="0"/>
                <a:cs typeface="Times New Roman" panose="02020603050405020304" pitchFamily="18" charset="0"/>
              </a:rPr>
              <a:t>It is also called a lazy learner algorithm because it does not learn from the training set immediately instead it stores the dataset and at the time of classification, it performs an action on the dataset.</a:t>
            </a:r>
          </a:p>
          <a:p>
            <a:pPr marL="0" indent="0" algn="l">
              <a:buNone/>
            </a:pPr>
            <a:r>
              <a:rPr lang="en-US" sz="2900" i="0" u="sng" dirty="0">
                <a:solidFill>
                  <a:schemeClr val="bg1">
                    <a:lumMod val="95000"/>
                    <a:lumOff val="5000"/>
                  </a:schemeClr>
                </a:solidFill>
                <a:effectLst/>
                <a:highlight>
                  <a:srgbClr val="FFFF00"/>
                </a:highlight>
                <a:latin typeface="Times New Roman" panose="02020603050405020304" pitchFamily="18" charset="0"/>
                <a:cs typeface="Times New Roman" panose="02020603050405020304" pitchFamily="18" charset="0"/>
              </a:rPr>
              <a:t>The K-NN working can be explained on the basis of the below algorithm</a:t>
            </a:r>
            <a:r>
              <a:rPr lang="en-US" sz="2900" i="0" dirty="0">
                <a:solidFill>
                  <a:schemeClr val="bg1">
                    <a:lumMod val="95000"/>
                    <a:lumOff val="5000"/>
                  </a:schemeClr>
                </a:solidFill>
                <a:effectLst/>
                <a:highlight>
                  <a:srgbClr val="FFFF00"/>
                </a:highlight>
                <a:latin typeface="Times New Roman" panose="02020603050405020304" pitchFamily="18" charset="0"/>
                <a:cs typeface="Times New Roman" panose="02020603050405020304" pitchFamily="18" charset="0"/>
              </a:rPr>
              <a:t>:</a:t>
            </a:r>
          </a:p>
          <a:p>
            <a:pPr marL="0" indent="0" algn="l">
              <a:buNone/>
            </a:pPr>
            <a:r>
              <a:rPr lang="en-US" sz="2900" dirty="0">
                <a:solidFill>
                  <a:schemeClr val="bg1">
                    <a:lumMod val="95000"/>
                    <a:lumOff val="5000"/>
                  </a:schemeClr>
                </a:solidFill>
                <a:effectLst/>
                <a:highlight>
                  <a:srgbClr val="FFFF00"/>
                </a:highlight>
                <a:latin typeface="Times New Roman" panose="02020603050405020304" pitchFamily="18" charset="0"/>
                <a:cs typeface="Times New Roman" panose="02020603050405020304" pitchFamily="18" charset="0"/>
              </a:rPr>
              <a:t>Step-1: Select the number K of the neighbors</a:t>
            </a:r>
          </a:p>
          <a:p>
            <a:pPr marL="0" indent="0" algn="l">
              <a:buNone/>
            </a:pPr>
            <a:r>
              <a:rPr lang="en-US" sz="2900" dirty="0">
                <a:solidFill>
                  <a:schemeClr val="bg1">
                    <a:lumMod val="95000"/>
                    <a:lumOff val="5000"/>
                  </a:schemeClr>
                </a:solidFill>
                <a:effectLst/>
                <a:highlight>
                  <a:srgbClr val="FFFF00"/>
                </a:highlight>
                <a:latin typeface="Times New Roman" panose="02020603050405020304" pitchFamily="18" charset="0"/>
                <a:cs typeface="Times New Roman" panose="02020603050405020304" pitchFamily="18" charset="0"/>
              </a:rPr>
              <a:t>Step-2: Calculate the Euclidean distance of K number of neighbors</a:t>
            </a:r>
          </a:p>
          <a:p>
            <a:pPr marL="0" indent="0" algn="l">
              <a:buNone/>
            </a:pPr>
            <a:r>
              <a:rPr lang="en-US" sz="2900" dirty="0">
                <a:solidFill>
                  <a:schemeClr val="bg1">
                    <a:lumMod val="95000"/>
                    <a:lumOff val="5000"/>
                  </a:schemeClr>
                </a:solidFill>
                <a:effectLst/>
                <a:highlight>
                  <a:srgbClr val="FFFF00"/>
                </a:highlight>
                <a:latin typeface="Times New Roman" panose="02020603050405020304" pitchFamily="18" charset="0"/>
                <a:cs typeface="Times New Roman" panose="02020603050405020304" pitchFamily="18" charset="0"/>
              </a:rPr>
              <a:t>Step-3: Take the K nearest neighbors as per the calculated Euclidean distance.</a:t>
            </a:r>
          </a:p>
          <a:p>
            <a:pPr marL="0" indent="0" algn="l">
              <a:buNone/>
            </a:pPr>
            <a:r>
              <a:rPr lang="en-US" sz="2900" dirty="0">
                <a:solidFill>
                  <a:schemeClr val="bg1">
                    <a:lumMod val="95000"/>
                    <a:lumOff val="5000"/>
                  </a:schemeClr>
                </a:solidFill>
                <a:effectLst/>
                <a:highlight>
                  <a:srgbClr val="FFFF00"/>
                </a:highlight>
                <a:latin typeface="Times New Roman" panose="02020603050405020304" pitchFamily="18" charset="0"/>
                <a:cs typeface="Times New Roman" panose="02020603050405020304" pitchFamily="18" charset="0"/>
              </a:rPr>
              <a:t>Step-4: Among these k neighbors, count the number of the data points in each category.</a:t>
            </a:r>
          </a:p>
          <a:p>
            <a:pPr marL="0" indent="0" algn="l">
              <a:buNone/>
            </a:pPr>
            <a:r>
              <a:rPr lang="en-US" sz="2900" dirty="0">
                <a:solidFill>
                  <a:schemeClr val="bg1">
                    <a:lumMod val="95000"/>
                    <a:lumOff val="5000"/>
                  </a:schemeClr>
                </a:solidFill>
                <a:effectLst/>
                <a:highlight>
                  <a:srgbClr val="FFFF00"/>
                </a:highlight>
                <a:latin typeface="Times New Roman" panose="02020603050405020304" pitchFamily="18" charset="0"/>
                <a:cs typeface="Times New Roman" panose="02020603050405020304" pitchFamily="18" charset="0"/>
              </a:rPr>
              <a:t>Step-5: Assign the new data points to that category for which the number of the neighbor is maximum.</a:t>
            </a:r>
          </a:p>
          <a:p>
            <a:pPr marL="0" indent="0" algn="l">
              <a:buNone/>
            </a:pPr>
            <a:r>
              <a:rPr lang="en-US" sz="2900" dirty="0">
                <a:solidFill>
                  <a:schemeClr val="bg1">
                    <a:lumMod val="95000"/>
                    <a:lumOff val="5000"/>
                  </a:schemeClr>
                </a:solidFill>
                <a:effectLst/>
                <a:highlight>
                  <a:srgbClr val="FFFF00"/>
                </a:highlight>
                <a:latin typeface="Times New Roman" panose="02020603050405020304" pitchFamily="18" charset="0"/>
                <a:cs typeface="Times New Roman" panose="02020603050405020304" pitchFamily="18" charset="0"/>
              </a:rPr>
              <a:t>Step-6: Our model is ready.</a:t>
            </a:r>
          </a:p>
          <a:p>
            <a:endParaRPr lang="en-IN" dirty="0"/>
          </a:p>
        </p:txBody>
      </p:sp>
    </p:spTree>
    <p:extLst>
      <p:ext uri="{BB962C8B-B14F-4D97-AF65-F5344CB8AC3E}">
        <p14:creationId xmlns:p14="http://schemas.microsoft.com/office/powerpoint/2010/main" val="3458460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7000"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BD2E1-95F0-4F21-B834-BCFCFDAC5498}"/>
              </a:ext>
            </a:extLst>
          </p:cNvPr>
          <p:cNvSpPr>
            <a:spLocks noGrp="1"/>
          </p:cNvSpPr>
          <p:nvPr>
            <p:ph type="title"/>
          </p:nvPr>
        </p:nvSpPr>
        <p:spPr>
          <a:xfrm>
            <a:off x="1258869" y="360186"/>
            <a:ext cx="7958331" cy="330279"/>
          </a:xfrm>
        </p:spPr>
        <p:txBody>
          <a:bodyPr>
            <a:normAutofit/>
          </a:bodyPr>
          <a:lstStyle/>
          <a:p>
            <a:pPr algn="ctr"/>
            <a:r>
              <a:rPr lang="en-US" sz="1400" b="1" u="sng" dirty="0">
                <a:latin typeface="Times New Roman" panose="02020603050405020304" pitchFamily="18" charset="0"/>
                <a:cs typeface="Times New Roman" panose="02020603050405020304" pitchFamily="18" charset="0"/>
              </a:rPr>
              <a:t>TESTING</a:t>
            </a:r>
            <a:endParaRPr lang="en-IN" sz="14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AA59EE7-2C6A-46E2-805D-EC2220BBF06D}"/>
              </a:ext>
            </a:extLst>
          </p:cNvPr>
          <p:cNvSpPr>
            <a:spLocks noGrp="1"/>
          </p:cNvSpPr>
          <p:nvPr>
            <p:ph idx="1"/>
          </p:nvPr>
        </p:nvSpPr>
        <p:spPr>
          <a:xfrm>
            <a:off x="1128242" y="933062"/>
            <a:ext cx="9396690" cy="3862874"/>
          </a:xfrm>
        </p:spPr>
        <p:txBody>
          <a:bodyPr>
            <a:normAutofit/>
          </a:bodyPr>
          <a:lstStyle/>
          <a:p>
            <a:pPr marL="0" indent="0">
              <a:buNone/>
            </a:pPr>
            <a:r>
              <a:rPr lang="en-US" sz="1400" b="1" u="sng" dirty="0">
                <a:highlight>
                  <a:srgbClr val="000000"/>
                </a:highlight>
                <a:latin typeface="Times New Roman" panose="02020603050405020304" pitchFamily="18" charset="0"/>
                <a:cs typeface="Times New Roman" panose="02020603050405020304" pitchFamily="18" charset="0"/>
              </a:rPr>
              <a:t>Machine Learning</a:t>
            </a:r>
            <a:endParaRPr lang="en-US" sz="1400" dirty="0">
              <a:highlight>
                <a:srgbClr val="000000"/>
              </a:highlight>
              <a:latin typeface="Times New Roman" panose="02020603050405020304" pitchFamily="18" charset="0"/>
              <a:cs typeface="Times New Roman" panose="02020603050405020304" pitchFamily="18" charset="0"/>
            </a:endParaRPr>
          </a:p>
          <a:p>
            <a:pPr marL="0" indent="0">
              <a:buNone/>
            </a:pPr>
            <a:r>
              <a:rPr lang="en-US" sz="1400" dirty="0">
                <a:highlight>
                  <a:srgbClr val="000000"/>
                </a:highlight>
                <a:latin typeface="Times New Roman" panose="02020603050405020304" pitchFamily="18" charset="0"/>
                <a:cs typeface="Times New Roman" panose="02020603050405020304" pitchFamily="18" charset="0"/>
              </a:rPr>
              <a:t>Machine Learning (ML) is the scientific study of algorithms and statistical models that computer systems use to perform a specific task without using explicit instructions, relying on patterns and inference instead. It is seen as a subset of artificial intelligence.</a:t>
            </a:r>
          </a:p>
          <a:p>
            <a:pPr>
              <a:buFont typeface="Wingdings" panose="05000000000000000000" pitchFamily="2" charset="2"/>
              <a:buChar char="Ø"/>
            </a:pPr>
            <a:r>
              <a:rPr lang="en-US" sz="1400" dirty="0">
                <a:highlight>
                  <a:srgbClr val="000000"/>
                </a:highlight>
                <a:latin typeface="Times New Roman" panose="02020603050405020304" pitchFamily="18" charset="0"/>
                <a:cs typeface="Times New Roman" panose="02020603050405020304" pitchFamily="18" charset="0"/>
              </a:rPr>
              <a:t>Model Used – K Neighbors Classifier.</a:t>
            </a:r>
          </a:p>
          <a:p>
            <a:pPr marL="0" indent="0">
              <a:buNone/>
            </a:pPr>
            <a:endParaRPr lang="en-IN" sz="1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9366384"/>
      </p:ext>
    </p:extLst>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TM16401375[[fn=Madison]]</Template>
  <TotalTime>355</TotalTime>
  <Words>1840</Words>
  <Application>Microsoft Office PowerPoint</Application>
  <PresentationFormat>Widescreen</PresentationFormat>
  <Paragraphs>102</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MS Shell Dlg 2</vt:lpstr>
      <vt:lpstr>Times New Roman</vt:lpstr>
      <vt:lpstr>Wingdings</vt:lpstr>
      <vt:lpstr>Wingdings 3</vt:lpstr>
      <vt:lpstr>Madison</vt:lpstr>
      <vt:lpstr>ML PROJECT – HEART DISEASE CLASSIFICATION</vt:lpstr>
      <vt:lpstr>CONTENTS</vt:lpstr>
      <vt:lpstr>MACHINE LEARNING</vt:lpstr>
      <vt:lpstr>Python and Features of Python</vt:lpstr>
      <vt:lpstr>APPLICATION OF MACHINE LEARNING</vt:lpstr>
      <vt:lpstr>ABSTRACT</vt:lpstr>
      <vt:lpstr>CHAPTERS</vt:lpstr>
      <vt:lpstr>K-NN MODEL DESCRIPTION</vt:lpstr>
      <vt:lpstr>TESTING</vt:lpstr>
      <vt:lpstr>DATASET</vt:lpstr>
      <vt:lpstr>FIGURES AND GRAPHS</vt:lpstr>
      <vt:lpstr>INFERENCE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Sweta Padma</dc:creator>
  <cp:lastModifiedBy>Sweta Padma</cp:lastModifiedBy>
  <cp:revision>39</cp:revision>
  <dcterms:created xsi:type="dcterms:W3CDTF">2021-04-10T15:43:41Z</dcterms:created>
  <dcterms:modified xsi:type="dcterms:W3CDTF">2021-04-24T16:26:32Z</dcterms:modified>
</cp:coreProperties>
</file>